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77" r:id="rId6"/>
    <p:sldId id="276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212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&#1082;&#1086;&#1084;&#1080;_&#1075;&#1086;&#1089;&#1089;&#1083;&#1091;&#1078;&#1073;&#1072;\&#1072;&#1082;&#1090;&#1091;&#1072;&#1083;&#1100;&#1085;&#1099;&#1077;_&#1083;&#1077;&#1082;&#1094;&#1080;&#1080;_&#1043;&#1048;&#1052;&#1059;\&#1050;&#1085;&#1080;&#1075;&#1072;1_&#1080;&#1085;&#1074;&#1077;&#1089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17847934510653"/>
          <c:y val="0.17806897132510843"/>
          <c:w val="0.34662312238532944"/>
          <c:h val="0.58916218408189214"/>
        </c:manualLayout>
      </c:layout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5146579804560272E-3"/>
                  <c:y val="3.2085561497326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543973941368083E-2"/>
                  <c:y val="3.5650623885918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372421281216074E-2"/>
                  <c:y val="-2.1390374331550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9543973941368083E-2"/>
                  <c:y val="-1.06951871657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[Книга1_инвест.xlsx]Лист1!$A$46:$A$52</c:f>
              <c:strCache>
                <c:ptCount val="7"/>
                <c:pt idx="0">
                  <c:v>информация о демографическом потенциале региона, численности, структуре и динамики населения</c:v>
                </c:pt>
                <c:pt idx="1">
                  <c:v>трудовые ресурсы </c:v>
                </c:pt>
                <c:pt idx="2">
                  <c:v>цены и тарифы</c:v>
                </c:pt>
                <c:pt idx="3">
                  <c:v>Паспорта муниципальных образований</c:v>
                </c:pt>
                <c:pt idx="4">
                  <c:v>Ежегодное послание высшего должностного лица субъекта Российской Федерации</c:v>
                </c:pt>
                <c:pt idx="5">
                  <c:v>Заказ гостевого пропуска на заседания Совета по улучшению инвестиционного климата субъекта</c:v>
                </c:pt>
                <c:pt idx="6">
                  <c:v>Прогноз формирования рынка труда субъекта</c:v>
                </c:pt>
              </c:strCache>
            </c:strRef>
          </c:cat>
          <c:val>
            <c:numRef>
              <c:f>[Книга1_инвест.xlsx]Лист1!$B$46:$B$52</c:f>
              <c:numCache>
                <c:formatCode>0%</c:formatCode>
                <c:ptCount val="7"/>
                <c:pt idx="0">
                  <c:v>0.52</c:v>
                </c:pt>
                <c:pt idx="1">
                  <c:v>0.48</c:v>
                </c:pt>
                <c:pt idx="2">
                  <c:v>0.45</c:v>
                </c:pt>
                <c:pt idx="3">
                  <c:v>0.45</c:v>
                </c:pt>
                <c:pt idx="4">
                  <c:v>0.41</c:v>
                </c:pt>
                <c:pt idx="5">
                  <c:v>0.23</c:v>
                </c:pt>
                <c:pt idx="6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166080"/>
        <c:axId val="37204736"/>
      </c:radarChart>
      <c:catAx>
        <c:axId val="37166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04736"/>
        <c:crosses val="autoZero"/>
        <c:auto val="1"/>
        <c:lblAlgn val="ctr"/>
        <c:lblOffset val="100"/>
        <c:noMultiLvlLbl val="0"/>
      </c:catAx>
      <c:valAx>
        <c:axId val="3720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16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F962F-F82B-48D0-B603-425DA0AD7D7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4179BD-B991-4D54-BA24-6091F35A5D66}">
      <dgm:prSet phldrT="[Текст]"/>
      <dgm:spPr/>
      <dgm:t>
        <a:bodyPr/>
        <a:lstStyle/>
        <a:p>
          <a:r>
            <a:rPr lang="ru-RU" dirty="0" smtClean="0"/>
            <a:t>Принять Стратегию и программу развития с учетом потребности и прогноза кадрового обеспечения </a:t>
          </a:r>
          <a:endParaRPr lang="ru-RU" dirty="0"/>
        </a:p>
      </dgm:t>
    </dgm:pt>
    <dgm:pt modelId="{C98D6580-CB61-4E2A-9FA6-779331FCE96D}" type="parTrans" cxnId="{68A44BEE-308C-4F22-BD3A-984552E9853C}">
      <dgm:prSet/>
      <dgm:spPr/>
      <dgm:t>
        <a:bodyPr/>
        <a:lstStyle/>
        <a:p>
          <a:endParaRPr lang="ru-RU"/>
        </a:p>
      </dgm:t>
    </dgm:pt>
    <dgm:pt modelId="{DF7A95C3-0636-4E78-92C1-991D318FCB9D}" type="sibTrans" cxnId="{68A44BEE-308C-4F22-BD3A-984552E9853C}">
      <dgm:prSet/>
      <dgm:spPr/>
      <dgm:t>
        <a:bodyPr/>
        <a:lstStyle/>
        <a:p>
          <a:endParaRPr lang="ru-RU"/>
        </a:p>
      </dgm:t>
    </dgm:pt>
    <dgm:pt modelId="{D95D649F-44B7-44EC-A213-668E72DCFD1E}">
      <dgm:prSet phldrT="[Текст]"/>
      <dgm:spPr/>
      <dgm:t>
        <a:bodyPr/>
        <a:lstStyle/>
        <a:p>
          <a:r>
            <a:rPr lang="ru-RU" dirty="0" smtClean="0"/>
            <a:t>Возобновить практику разработки Прогнозов отраслевого развития РФ</a:t>
          </a:r>
          <a:endParaRPr lang="ru-RU" dirty="0"/>
        </a:p>
      </dgm:t>
    </dgm:pt>
    <dgm:pt modelId="{58D50EE3-6B68-4E74-9E59-C386697DE2F6}" type="parTrans" cxnId="{AAB92AAA-433C-433F-8814-970B54557108}">
      <dgm:prSet/>
      <dgm:spPr/>
      <dgm:t>
        <a:bodyPr/>
        <a:lstStyle/>
        <a:p>
          <a:endParaRPr lang="ru-RU"/>
        </a:p>
      </dgm:t>
    </dgm:pt>
    <dgm:pt modelId="{342BADA6-E181-40A5-8D04-3688BB7725A4}" type="sibTrans" cxnId="{AAB92AAA-433C-433F-8814-970B54557108}">
      <dgm:prSet/>
      <dgm:spPr/>
      <dgm:t>
        <a:bodyPr/>
        <a:lstStyle/>
        <a:p>
          <a:endParaRPr lang="ru-RU"/>
        </a:p>
      </dgm:t>
    </dgm:pt>
    <dgm:pt modelId="{608DE9A4-6FA1-43BF-8F40-86AF38B3BA93}">
      <dgm:prSet phldrT="[Текст]"/>
      <dgm:spPr/>
      <dgm:t>
        <a:bodyPr/>
        <a:lstStyle/>
        <a:p>
          <a:r>
            <a:rPr lang="ru-RU" dirty="0" smtClean="0"/>
            <a:t>Ключевым работодателям разрабатывать и предъявлять  программы развития, предусматривающие прогноз кадровой потребности и механизмы партнерства по вопросам целевой подготовки кадров. </a:t>
          </a:r>
          <a:endParaRPr lang="ru-RU" dirty="0"/>
        </a:p>
      </dgm:t>
    </dgm:pt>
    <dgm:pt modelId="{1B3BBDDB-6A57-492F-9660-531964D34016}" type="parTrans" cxnId="{CFA48DAD-AF0F-48B1-86F6-CEAEA42107D7}">
      <dgm:prSet/>
      <dgm:spPr/>
      <dgm:t>
        <a:bodyPr/>
        <a:lstStyle/>
        <a:p>
          <a:endParaRPr lang="ru-RU"/>
        </a:p>
      </dgm:t>
    </dgm:pt>
    <dgm:pt modelId="{E8139688-AE2D-446D-AE9D-44AA5FA27080}" type="sibTrans" cxnId="{CFA48DAD-AF0F-48B1-86F6-CEAEA42107D7}">
      <dgm:prSet/>
      <dgm:spPr/>
      <dgm:t>
        <a:bodyPr/>
        <a:lstStyle/>
        <a:p>
          <a:endParaRPr lang="ru-RU"/>
        </a:p>
      </dgm:t>
    </dgm:pt>
    <dgm:pt modelId="{23A3DA24-0560-420A-86C1-A898F66FD74B}">
      <dgm:prSet/>
      <dgm:spPr/>
      <dgm:t>
        <a:bodyPr/>
        <a:lstStyle/>
        <a:p>
          <a:r>
            <a:rPr lang="ru-RU" dirty="0" smtClean="0"/>
            <a:t>Определить на федеральном  и региональном уровнях орган, уполномоченный за систему подготовки кадров ( МЭРФ, МОН РФ, </a:t>
          </a:r>
          <a:r>
            <a:rPr lang="ru-RU" smtClean="0"/>
            <a:t>Минсоцразвития</a:t>
          </a:r>
          <a:r>
            <a:rPr lang="ru-RU" dirty="0" smtClean="0"/>
            <a:t> и </a:t>
          </a:r>
          <a:r>
            <a:rPr lang="ru-RU" dirty="0" err="1" smtClean="0"/>
            <a:t>т.д</a:t>
          </a:r>
          <a:r>
            <a:rPr lang="ru-RU" dirty="0" smtClean="0"/>
            <a:t>)</a:t>
          </a:r>
          <a:endParaRPr lang="ru-RU" dirty="0"/>
        </a:p>
      </dgm:t>
    </dgm:pt>
    <dgm:pt modelId="{868F26B1-CE3B-425A-9C6A-A7FB03B735F2}" type="parTrans" cxnId="{F5D29298-C161-4D98-BFD2-FBA61AAC2B5A}">
      <dgm:prSet/>
      <dgm:spPr/>
      <dgm:t>
        <a:bodyPr/>
        <a:lstStyle/>
        <a:p>
          <a:endParaRPr lang="ru-RU"/>
        </a:p>
      </dgm:t>
    </dgm:pt>
    <dgm:pt modelId="{02C10067-F96F-4755-A133-9A51C5587D7E}" type="sibTrans" cxnId="{F5D29298-C161-4D98-BFD2-FBA61AAC2B5A}">
      <dgm:prSet/>
      <dgm:spPr/>
      <dgm:t>
        <a:bodyPr/>
        <a:lstStyle/>
        <a:p>
          <a:endParaRPr lang="ru-RU"/>
        </a:p>
      </dgm:t>
    </dgm:pt>
    <dgm:pt modelId="{5136D267-A298-4909-AF05-4D7555BEE168}">
      <dgm:prSet/>
      <dgm:spPr/>
      <dgm:t>
        <a:bodyPr/>
        <a:lstStyle/>
        <a:p>
          <a:r>
            <a:rPr lang="ru-RU" dirty="0" smtClean="0"/>
            <a:t>Оказывать поддержку не только вузам, обеспечивающим лидерство России на рынке высоких технологий, но и реализующим  подготовку специалистов по критическим направлениям регионального и отраслевого воспроизводства.</a:t>
          </a:r>
          <a:endParaRPr lang="ru-RU" dirty="0"/>
        </a:p>
      </dgm:t>
    </dgm:pt>
    <dgm:pt modelId="{CCCBDF91-1386-4575-B22D-B35C0072B894}" type="parTrans" cxnId="{C19F7ECF-C752-4365-9016-3592AB4AC318}">
      <dgm:prSet/>
      <dgm:spPr/>
      <dgm:t>
        <a:bodyPr/>
        <a:lstStyle/>
        <a:p>
          <a:endParaRPr lang="ru-RU"/>
        </a:p>
      </dgm:t>
    </dgm:pt>
    <dgm:pt modelId="{4E992188-4CC0-40F9-A158-5C8D462626DE}" type="sibTrans" cxnId="{C19F7ECF-C752-4365-9016-3592AB4AC318}">
      <dgm:prSet/>
      <dgm:spPr/>
      <dgm:t>
        <a:bodyPr/>
        <a:lstStyle/>
        <a:p>
          <a:endParaRPr lang="ru-RU"/>
        </a:p>
      </dgm:t>
    </dgm:pt>
    <dgm:pt modelId="{4E64868A-C22A-4232-AB03-B30AC9810CD8}" type="pres">
      <dgm:prSet presAssocID="{5FDF962F-F82B-48D0-B603-425DA0AD7D7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5367587-D9E5-470F-AFA4-933C22C5874B}" type="pres">
      <dgm:prSet presAssocID="{5FDF962F-F82B-48D0-B603-425DA0AD7D75}" presName="Name1" presStyleCnt="0"/>
      <dgm:spPr/>
    </dgm:pt>
    <dgm:pt modelId="{94D68FE0-215D-44A7-851B-447DD7EC1820}" type="pres">
      <dgm:prSet presAssocID="{5FDF962F-F82B-48D0-B603-425DA0AD7D75}" presName="cycle" presStyleCnt="0"/>
      <dgm:spPr/>
    </dgm:pt>
    <dgm:pt modelId="{13A9ED91-98DF-44E0-B836-2A707B03A442}" type="pres">
      <dgm:prSet presAssocID="{5FDF962F-F82B-48D0-B603-425DA0AD7D75}" presName="srcNode" presStyleLbl="node1" presStyleIdx="0" presStyleCnt="5"/>
      <dgm:spPr/>
    </dgm:pt>
    <dgm:pt modelId="{572349AB-8392-475D-B21B-D8EC84CE3DD0}" type="pres">
      <dgm:prSet presAssocID="{5FDF962F-F82B-48D0-B603-425DA0AD7D75}" presName="conn" presStyleLbl="parChTrans1D2" presStyleIdx="0" presStyleCnt="1"/>
      <dgm:spPr/>
      <dgm:t>
        <a:bodyPr/>
        <a:lstStyle/>
        <a:p>
          <a:endParaRPr lang="ru-RU"/>
        </a:p>
      </dgm:t>
    </dgm:pt>
    <dgm:pt modelId="{E1DA352F-2B94-45D0-B3F6-8615DE0A18AE}" type="pres">
      <dgm:prSet presAssocID="{5FDF962F-F82B-48D0-B603-425DA0AD7D75}" presName="extraNode" presStyleLbl="node1" presStyleIdx="0" presStyleCnt="5"/>
      <dgm:spPr/>
    </dgm:pt>
    <dgm:pt modelId="{F2E5E049-B26B-4AC8-9468-CA144C67EB1D}" type="pres">
      <dgm:prSet presAssocID="{5FDF962F-F82B-48D0-B603-425DA0AD7D75}" presName="dstNode" presStyleLbl="node1" presStyleIdx="0" presStyleCnt="5"/>
      <dgm:spPr/>
    </dgm:pt>
    <dgm:pt modelId="{8EFA8CBA-8241-4F76-8B73-2CD138339E86}" type="pres">
      <dgm:prSet presAssocID="{F14179BD-B991-4D54-BA24-6091F35A5D6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9F10B-760C-4BAD-8A1F-867DA58127B0}" type="pres">
      <dgm:prSet presAssocID="{F14179BD-B991-4D54-BA24-6091F35A5D66}" presName="accent_1" presStyleCnt="0"/>
      <dgm:spPr/>
    </dgm:pt>
    <dgm:pt modelId="{321B3FD9-2DB8-483C-B094-DC1BF49A9765}" type="pres">
      <dgm:prSet presAssocID="{F14179BD-B991-4D54-BA24-6091F35A5D66}" presName="accentRepeatNode" presStyleLbl="solidFgAcc1" presStyleIdx="0" presStyleCnt="5"/>
      <dgm:spPr/>
    </dgm:pt>
    <dgm:pt modelId="{3B5366C3-51BD-4800-98E6-6FB46BCD52D2}" type="pres">
      <dgm:prSet presAssocID="{D95D649F-44B7-44EC-A213-668E72DCFD1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CAC48-9CFE-42B5-89BD-607ABC324B11}" type="pres">
      <dgm:prSet presAssocID="{D95D649F-44B7-44EC-A213-668E72DCFD1E}" presName="accent_2" presStyleCnt="0"/>
      <dgm:spPr/>
    </dgm:pt>
    <dgm:pt modelId="{E649A945-8D7F-4DBF-A6A3-95E99150E707}" type="pres">
      <dgm:prSet presAssocID="{D95D649F-44B7-44EC-A213-668E72DCFD1E}" presName="accentRepeatNode" presStyleLbl="solidFgAcc1" presStyleIdx="1" presStyleCnt="5"/>
      <dgm:spPr/>
    </dgm:pt>
    <dgm:pt modelId="{526A6C3A-1656-4692-93AF-266DE5114037}" type="pres">
      <dgm:prSet presAssocID="{23A3DA24-0560-420A-86C1-A898F66FD74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120AA-3DE6-45B7-BDCA-D96499BA73FE}" type="pres">
      <dgm:prSet presAssocID="{23A3DA24-0560-420A-86C1-A898F66FD74B}" presName="accent_3" presStyleCnt="0"/>
      <dgm:spPr/>
    </dgm:pt>
    <dgm:pt modelId="{8AF85023-370E-4511-B4C9-6CF554812AEC}" type="pres">
      <dgm:prSet presAssocID="{23A3DA24-0560-420A-86C1-A898F66FD74B}" presName="accentRepeatNode" presStyleLbl="solidFgAcc1" presStyleIdx="2" presStyleCnt="5"/>
      <dgm:spPr/>
    </dgm:pt>
    <dgm:pt modelId="{579B15A8-D6D0-46D5-9CF3-F25967569428}" type="pres">
      <dgm:prSet presAssocID="{608DE9A4-6FA1-43BF-8F40-86AF38B3BA93}" presName="text_4" presStyleLbl="node1" presStyleIdx="3" presStyleCnt="5" custLinFactNeighborX="-449" custLinFactNeighborY="-2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96756-46EF-4472-907C-A2138BCDE371}" type="pres">
      <dgm:prSet presAssocID="{608DE9A4-6FA1-43BF-8F40-86AF38B3BA93}" presName="accent_4" presStyleCnt="0"/>
      <dgm:spPr/>
    </dgm:pt>
    <dgm:pt modelId="{57039077-1568-4D49-AA46-E2207CA3D9F0}" type="pres">
      <dgm:prSet presAssocID="{608DE9A4-6FA1-43BF-8F40-86AF38B3BA93}" presName="accentRepeatNode" presStyleLbl="solidFgAcc1" presStyleIdx="3" presStyleCnt="5"/>
      <dgm:spPr/>
    </dgm:pt>
    <dgm:pt modelId="{3C6E546B-1FA0-4AEE-8D52-0814F204E9A0}" type="pres">
      <dgm:prSet presAssocID="{5136D267-A298-4909-AF05-4D7555BEE168}" presName="text_5" presStyleLbl="node1" presStyleIdx="4" presStyleCnt="5" custLinFactNeighborX="-466" custLinFactNeighborY="2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E5A0D-F532-4ACF-9C74-4622EB3D9BF4}" type="pres">
      <dgm:prSet presAssocID="{5136D267-A298-4909-AF05-4D7555BEE168}" presName="accent_5" presStyleCnt="0"/>
      <dgm:spPr/>
    </dgm:pt>
    <dgm:pt modelId="{AF379935-DB03-48C7-97C1-4763E50667F3}" type="pres">
      <dgm:prSet presAssocID="{5136D267-A298-4909-AF05-4D7555BEE168}" presName="accentRepeatNode" presStyleLbl="solidFgAcc1" presStyleIdx="4" presStyleCnt="5"/>
      <dgm:spPr/>
    </dgm:pt>
  </dgm:ptLst>
  <dgm:cxnLst>
    <dgm:cxn modelId="{F5D29298-C161-4D98-BFD2-FBA61AAC2B5A}" srcId="{5FDF962F-F82B-48D0-B603-425DA0AD7D75}" destId="{23A3DA24-0560-420A-86C1-A898F66FD74B}" srcOrd="2" destOrd="0" parTransId="{868F26B1-CE3B-425A-9C6A-A7FB03B735F2}" sibTransId="{02C10067-F96F-4755-A133-9A51C5587D7E}"/>
    <dgm:cxn modelId="{ACA74657-EEF4-4862-B064-03223008D78C}" type="presOf" srcId="{D95D649F-44B7-44EC-A213-668E72DCFD1E}" destId="{3B5366C3-51BD-4800-98E6-6FB46BCD52D2}" srcOrd="0" destOrd="0" presId="urn:microsoft.com/office/officeart/2008/layout/VerticalCurvedList"/>
    <dgm:cxn modelId="{A670DF74-D90D-4360-A949-9B7ED4CDBD94}" type="presOf" srcId="{608DE9A4-6FA1-43BF-8F40-86AF38B3BA93}" destId="{579B15A8-D6D0-46D5-9CF3-F25967569428}" srcOrd="0" destOrd="0" presId="urn:microsoft.com/office/officeart/2008/layout/VerticalCurvedList"/>
    <dgm:cxn modelId="{8EFE049A-3EC2-45AC-B117-0DC14FCF39EA}" type="presOf" srcId="{F14179BD-B991-4D54-BA24-6091F35A5D66}" destId="{8EFA8CBA-8241-4F76-8B73-2CD138339E86}" srcOrd="0" destOrd="0" presId="urn:microsoft.com/office/officeart/2008/layout/VerticalCurvedList"/>
    <dgm:cxn modelId="{D5DCE210-EE58-405B-89ED-0627AD42F6C5}" type="presOf" srcId="{5FDF962F-F82B-48D0-B603-425DA0AD7D75}" destId="{4E64868A-C22A-4232-AB03-B30AC9810CD8}" srcOrd="0" destOrd="0" presId="urn:microsoft.com/office/officeart/2008/layout/VerticalCurvedList"/>
    <dgm:cxn modelId="{AAB92AAA-433C-433F-8814-970B54557108}" srcId="{5FDF962F-F82B-48D0-B603-425DA0AD7D75}" destId="{D95D649F-44B7-44EC-A213-668E72DCFD1E}" srcOrd="1" destOrd="0" parTransId="{58D50EE3-6B68-4E74-9E59-C386697DE2F6}" sibTransId="{342BADA6-E181-40A5-8D04-3688BB7725A4}"/>
    <dgm:cxn modelId="{CFA48DAD-AF0F-48B1-86F6-CEAEA42107D7}" srcId="{5FDF962F-F82B-48D0-B603-425DA0AD7D75}" destId="{608DE9A4-6FA1-43BF-8F40-86AF38B3BA93}" srcOrd="3" destOrd="0" parTransId="{1B3BBDDB-6A57-492F-9660-531964D34016}" sibTransId="{E8139688-AE2D-446D-AE9D-44AA5FA27080}"/>
    <dgm:cxn modelId="{32C40986-C4F6-4F6A-AB48-19655DE9265F}" type="presOf" srcId="{DF7A95C3-0636-4E78-92C1-991D318FCB9D}" destId="{572349AB-8392-475D-B21B-D8EC84CE3DD0}" srcOrd="0" destOrd="0" presId="urn:microsoft.com/office/officeart/2008/layout/VerticalCurvedList"/>
    <dgm:cxn modelId="{C19F7ECF-C752-4365-9016-3592AB4AC318}" srcId="{5FDF962F-F82B-48D0-B603-425DA0AD7D75}" destId="{5136D267-A298-4909-AF05-4D7555BEE168}" srcOrd="4" destOrd="0" parTransId="{CCCBDF91-1386-4575-B22D-B35C0072B894}" sibTransId="{4E992188-4CC0-40F9-A158-5C8D462626DE}"/>
    <dgm:cxn modelId="{E190DBCA-571F-4B75-AC02-248FDBF4B917}" type="presOf" srcId="{23A3DA24-0560-420A-86C1-A898F66FD74B}" destId="{526A6C3A-1656-4692-93AF-266DE5114037}" srcOrd="0" destOrd="0" presId="urn:microsoft.com/office/officeart/2008/layout/VerticalCurvedList"/>
    <dgm:cxn modelId="{68A44BEE-308C-4F22-BD3A-984552E9853C}" srcId="{5FDF962F-F82B-48D0-B603-425DA0AD7D75}" destId="{F14179BD-B991-4D54-BA24-6091F35A5D66}" srcOrd="0" destOrd="0" parTransId="{C98D6580-CB61-4E2A-9FA6-779331FCE96D}" sibTransId="{DF7A95C3-0636-4E78-92C1-991D318FCB9D}"/>
    <dgm:cxn modelId="{7E98F898-16BA-4246-975D-2AE26D4BDF26}" type="presOf" srcId="{5136D267-A298-4909-AF05-4D7555BEE168}" destId="{3C6E546B-1FA0-4AEE-8D52-0814F204E9A0}" srcOrd="0" destOrd="0" presId="urn:microsoft.com/office/officeart/2008/layout/VerticalCurvedList"/>
    <dgm:cxn modelId="{4524D384-89E8-4B0A-A203-E4D20417C3CA}" type="presParOf" srcId="{4E64868A-C22A-4232-AB03-B30AC9810CD8}" destId="{F5367587-D9E5-470F-AFA4-933C22C5874B}" srcOrd="0" destOrd="0" presId="urn:microsoft.com/office/officeart/2008/layout/VerticalCurvedList"/>
    <dgm:cxn modelId="{AFA20EEA-0CE7-4933-89D1-54319FCC2C67}" type="presParOf" srcId="{F5367587-D9E5-470F-AFA4-933C22C5874B}" destId="{94D68FE0-215D-44A7-851B-447DD7EC1820}" srcOrd="0" destOrd="0" presId="urn:microsoft.com/office/officeart/2008/layout/VerticalCurvedList"/>
    <dgm:cxn modelId="{72A9BABE-DECD-4ED9-BB0A-790D725B6161}" type="presParOf" srcId="{94D68FE0-215D-44A7-851B-447DD7EC1820}" destId="{13A9ED91-98DF-44E0-B836-2A707B03A442}" srcOrd="0" destOrd="0" presId="urn:microsoft.com/office/officeart/2008/layout/VerticalCurvedList"/>
    <dgm:cxn modelId="{E334BCE2-9424-4B4E-9EF0-E79C752D7A13}" type="presParOf" srcId="{94D68FE0-215D-44A7-851B-447DD7EC1820}" destId="{572349AB-8392-475D-B21B-D8EC84CE3DD0}" srcOrd="1" destOrd="0" presId="urn:microsoft.com/office/officeart/2008/layout/VerticalCurvedList"/>
    <dgm:cxn modelId="{4B48609E-00E1-46F6-A11F-378137DB1A89}" type="presParOf" srcId="{94D68FE0-215D-44A7-851B-447DD7EC1820}" destId="{E1DA352F-2B94-45D0-B3F6-8615DE0A18AE}" srcOrd="2" destOrd="0" presId="urn:microsoft.com/office/officeart/2008/layout/VerticalCurvedList"/>
    <dgm:cxn modelId="{8C82D03B-7F4D-4690-B413-5A9BB8EE5784}" type="presParOf" srcId="{94D68FE0-215D-44A7-851B-447DD7EC1820}" destId="{F2E5E049-B26B-4AC8-9468-CA144C67EB1D}" srcOrd="3" destOrd="0" presId="urn:microsoft.com/office/officeart/2008/layout/VerticalCurvedList"/>
    <dgm:cxn modelId="{1EBEAE12-2F72-404A-BC30-677CCD1FA986}" type="presParOf" srcId="{F5367587-D9E5-470F-AFA4-933C22C5874B}" destId="{8EFA8CBA-8241-4F76-8B73-2CD138339E86}" srcOrd="1" destOrd="0" presId="urn:microsoft.com/office/officeart/2008/layout/VerticalCurvedList"/>
    <dgm:cxn modelId="{75076AB0-B6DF-477B-A33F-BF66A2745536}" type="presParOf" srcId="{F5367587-D9E5-470F-AFA4-933C22C5874B}" destId="{A9B9F10B-760C-4BAD-8A1F-867DA58127B0}" srcOrd="2" destOrd="0" presId="urn:microsoft.com/office/officeart/2008/layout/VerticalCurvedList"/>
    <dgm:cxn modelId="{6EDDEDE6-7C67-4E3B-9F4E-CE8F67505D27}" type="presParOf" srcId="{A9B9F10B-760C-4BAD-8A1F-867DA58127B0}" destId="{321B3FD9-2DB8-483C-B094-DC1BF49A9765}" srcOrd="0" destOrd="0" presId="urn:microsoft.com/office/officeart/2008/layout/VerticalCurvedList"/>
    <dgm:cxn modelId="{E2E06B3F-6F83-4ABE-8A88-9DB4F61C8B7B}" type="presParOf" srcId="{F5367587-D9E5-470F-AFA4-933C22C5874B}" destId="{3B5366C3-51BD-4800-98E6-6FB46BCD52D2}" srcOrd="3" destOrd="0" presId="urn:microsoft.com/office/officeart/2008/layout/VerticalCurvedList"/>
    <dgm:cxn modelId="{D1FDB886-9F1E-4142-A764-B674F6412C42}" type="presParOf" srcId="{F5367587-D9E5-470F-AFA4-933C22C5874B}" destId="{41ECAC48-9CFE-42B5-89BD-607ABC324B11}" srcOrd="4" destOrd="0" presId="urn:microsoft.com/office/officeart/2008/layout/VerticalCurvedList"/>
    <dgm:cxn modelId="{8AF8DECE-30DA-4175-BCAA-86B4A610390D}" type="presParOf" srcId="{41ECAC48-9CFE-42B5-89BD-607ABC324B11}" destId="{E649A945-8D7F-4DBF-A6A3-95E99150E707}" srcOrd="0" destOrd="0" presId="urn:microsoft.com/office/officeart/2008/layout/VerticalCurvedList"/>
    <dgm:cxn modelId="{19ABB10C-4F24-4D72-9D4D-8A9D5B008C36}" type="presParOf" srcId="{F5367587-D9E5-470F-AFA4-933C22C5874B}" destId="{526A6C3A-1656-4692-93AF-266DE5114037}" srcOrd="5" destOrd="0" presId="urn:microsoft.com/office/officeart/2008/layout/VerticalCurvedList"/>
    <dgm:cxn modelId="{2EB67FF2-F05F-430D-953F-5A77ED66FDD9}" type="presParOf" srcId="{F5367587-D9E5-470F-AFA4-933C22C5874B}" destId="{D74120AA-3DE6-45B7-BDCA-D96499BA73FE}" srcOrd="6" destOrd="0" presId="urn:microsoft.com/office/officeart/2008/layout/VerticalCurvedList"/>
    <dgm:cxn modelId="{B538F064-B93B-4D28-BA4E-6CA80C9E7626}" type="presParOf" srcId="{D74120AA-3DE6-45B7-BDCA-D96499BA73FE}" destId="{8AF85023-370E-4511-B4C9-6CF554812AEC}" srcOrd="0" destOrd="0" presId="urn:microsoft.com/office/officeart/2008/layout/VerticalCurvedList"/>
    <dgm:cxn modelId="{685791D0-3FBD-43EC-92D8-4069402FD506}" type="presParOf" srcId="{F5367587-D9E5-470F-AFA4-933C22C5874B}" destId="{579B15A8-D6D0-46D5-9CF3-F25967569428}" srcOrd="7" destOrd="0" presId="urn:microsoft.com/office/officeart/2008/layout/VerticalCurvedList"/>
    <dgm:cxn modelId="{6DE7ABB3-6705-4D03-85B7-F96A38E43020}" type="presParOf" srcId="{F5367587-D9E5-470F-AFA4-933C22C5874B}" destId="{D8B96756-46EF-4472-907C-A2138BCDE371}" srcOrd="8" destOrd="0" presId="urn:microsoft.com/office/officeart/2008/layout/VerticalCurvedList"/>
    <dgm:cxn modelId="{E70E8EA9-B89C-4AC6-BCE4-27C576683913}" type="presParOf" srcId="{D8B96756-46EF-4472-907C-A2138BCDE371}" destId="{57039077-1568-4D49-AA46-E2207CA3D9F0}" srcOrd="0" destOrd="0" presId="urn:microsoft.com/office/officeart/2008/layout/VerticalCurvedList"/>
    <dgm:cxn modelId="{0E04264D-04C4-405C-9F6D-2E68381B89FC}" type="presParOf" srcId="{F5367587-D9E5-470F-AFA4-933C22C5874B}" destId="{3C6E546B-1FA0-4AEE-8D52-0814F204E9A0}" srcOrd="9" destOrd="0" presId="urn:microsoft.com/office/officeart/2008/layout/VerticalCurvedList"/>
    <dgm:cxn modelId="{E03BD0D8-D6A8-43E2-BDAA-781FE10F7E6C}" type="presParOf" srcId="{F5367587-D9E5-470F-AFA4-933C22C5874B}" destId="{87FE5A0D-F532-4ACF-9C74-4622EB3D9BF4}" srcOrd="10" destOrd="0" presId="urn:microsoft.com/office/officeart/2008/layout/VerticalCurvedList"/>
    <dgm:cxn modelId="{AFDE51DA-D79E-49B1-96E5-0A32E81A2A73}" type="presParOf" srcId="{87FE5A0D-F532-4ACF-9C74-4622EB3D9BF4}" destId="{AF379935-DB03-48C7-97C1-4763E50667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349AB-8392-475D-B21B-D8EC84CE3DD0}">
      <dsp:nvSpPr>
        <dsp:cNvPr id="0" name=""/>
        <dsp:cNvSpPr/>
      </dsp:nvSpPr>
      <dsp:spPr>
        <a:xfrm>
          <a:off x="-4121567" y="-632534"/>
          <a:ext cx="4911201" cy="4911201"/>
        </a:xfrm>
        <a:prstGeom prst="blockArc">
          <a:avLst>
            <a:gd name="adj1" fmla="val 18900000"/>
            <a:gd name="adj2" fmla="val 2700000"/>
            <a:gd name="adj3" fmla="val 44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A8CBA-8241-4F76-8B73-2CD138339E86}">
      <dsp:nvSpPr>
        <dsp:cNvPr id="0" name=""/>
        <dsp:cNvSpPr/>
      </dsp:nvSpPr>
      <dsp:spPr>
        <a:xfrm>
          <a:off x="345924" y="227810"/>
          <a:ext cx="8126493" cy="455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880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Принять Стратегию и программу развития с учетом потребности и прогноза кадрового обеспечения </a:t>
          </a:r>
          <a:endParaRPr lang="ru-RU" sz="1100" kern="1200" dirty="0"/>
        </a:p>
      </dsp:txBody>
      <dsp:txXfrm>
        <a:off x="345924" y="227810"/>
        <a:ext cx="8126493" cy="455912"/>
      </dsp:txXfrm>
    </dsp:sp>
    <dsp:sp modelId="{321B3FD9-2DB8-483C-B094-DC1BF49A9765}">
      <dsp:nvSpPr>
        <dsp:cNvPr id="0" name=""/>
        <dsp:cNvSpPr/>
      </dsp:nvSpPr>
      <dsp:spPr>
        <a:xfrm>
          <a:off x="60979" y="170821"/>
          <a:ext cx="569890" cy="569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366C3-51BD-4800-98E6-6FB46BCD52D2}">
      <dsp:nvSpPr>
        <dsp:cNvPr id="0" name=""/>
        <dsp:cNvSpPr/>
      </dsp:nvSpPr>
      <dsp:spPr>
        <a:xfrm>
          <a:off x="672618" y="911460"/>
          <a:ext cx="7799800" cy="455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880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Возобновить практику разработки Прогнозов отраслевого развития РФ</a:t>
          </a:r>
          <a:endParaRPr lang="ru-RU" sz="1100" kern="1200" dirty="0"/>
        </a:p>
      </dsp:txBody>
      <dsp:txXfrm>
        <a:off x="672618" y="911460"/>
        <a:ext cx="7799800" cy="455912"/>
      </dsp:txXfrm>
    </dsp:sp>
    <dsp:sp modelId="{E649A945-8D7F-4DBF-A6A3-95E99150E707}">
      <dsp:nvSpPr>
        <dsp:cNvPr id="0" name=""/>
        <dsp:cNvSpPr/>
      </dsp:nvSpPr>
      <dsp:spPr>
        <a:xfrm>
          <a:off x="387672" y="854471"/>
          <a:ext cx="569890" cy="569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A6C3A-1656-4692-93AF-266DE5114037}">
      <dsp:nvSpPr>
        <dsp:cNvPr id="0" name=""/>
        <dsp:cNvSpPr/>
      </dsp:nvSpPr>
      <dsp:spPr>
        <a:xfrm>
          <a:off x="772886" y="1595109"/>
          <a:ext cx="7699531" cy="455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880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Определить на федеральном  и региональном уровнях орган, уполномоченный за систему подготовки кадров ( МЭРФ, МОН РФ, </a:t>
          </a:r>
          <a:r>
            <a:rPr lang="ru-RU" sz="1100" kern="1200" smtClean="0"/>
            <a:t>Минсоцразвития</a:t>
          </a:r>
          <a:r>
            <a:rPr lang="ru-RU" sz="1100" kern="1200" dirty="0" smtClean="0"/>
            <a:t> и </a:t>
          </a:r>
          <a:r>
            <a:rPr lang="ru-RU" sz="1100" kern="1200" dirty="0" err="1" smtClean="0"/>
            <a:t>т.д</a:t>
          </a:r>
          <a:r>
            <a:rPr lang="ru-RU" sz="1100" kern="1200" dirty="0" smtClean="0"/>
            <a:t>)</a:t>
          </a:r>
          <a:endParaRPr lang="ru-RU" sz="1100" kern="1200" dirty="0"/>
        </a:p>
      </dsp:txBody>
      <dsp:txXfrm>
        <a:off x="772886" y="1595109"/>
        <a:ext cx="7699531" cy="455912"/>
      </dsp:txXfrm>
    </dsp:sp>
    <dsp:sp modelId="{8AF85023-370E-4511-B4C9-6CF554812AEC}">
      <dsp:nvSpPr>
        <dsp:cNvPr id="0" name=""/>
        <dsp:cNvSpPr/>
      </dsp:nvSpPr>
      <dsp:spPr>
        <a:xfrm>
          <a:off x="487941" y="1538120"/>
          <a:ext cx="569890" cy="569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9B15A8-D6D0-46D5-9CF3-F25967569428}">
      <dsp:nvSpPr>
        <dsp:cNvPr id="0" name=""/>
        <dsp:cNvSpPr/>
      </dsp:nvSpPr>
      <dsp:spPr>
        <a:xfrm>
          <a:off x="637597" y="2269272"/>
          <a:ext cx="7799800" cy="455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880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Ключевым работодателям разрабатывать и предъявлять  программы развития, предусматривающие прогноз кадровой потребности и механизмы партнерства по вопросам целевой подготовки кадров. </a:t>
          </a:r>
          <a:endParaRPr lang="ru-RU" sz="1100" kern="1200" dirty="0"/>
        </a:p>
      </dsp:txBody>
      <dsp:txXfrm>
        <a:off x="637597" y="2269272"/>
        <a:ext cx="7799800" cy="455912"/>
      </dsp:txXfrm>
    </dsp:sp>
    <dsp:sp modelId="{57039077-1568-4D49-AA46-E2207CA3D9F0}">
      <dsp:nvSpPr>
        <dsp:cNvPr id="0" name=""/>
        <dsp:cNvSpPr/>
      </dsp:nvSpPr>
      <dsp:spPr>
        <a:xfrm>
          <a:off x="387672" y="2221770"/>
          <a:ext cx="569890" cy="569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E546B-1FA0-4AEE-8D52-0814F204E9A0}">
      <dsp:nvSpPr>
        <dsp:cNvPr id="0" name=""/>
        <dsp:cNvSpPr/>
      </dsp:nvSpPr>
      <dsp:spPr>
        <a:xfrm>
          <a:off x="308055" y="2973123"/>
          <a:ext cx="8126493" cy="455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880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Оказывать поддержку не только вузам, обеспечивающим лидерство России на рынке высоких технологий, но и реализующим  подготовку специалистов по критическим направлениям регионального и отраслевого воспроизводства.</a:t>
          </a:r>
          <a:endParaRPr lang="ru-RU" sz="1100" kern="1200" dirty="0"/>
        </a:p>
      </dsp:txBody>
      <dsp:txXfrm>
        <a:off x="308055" y="2973123"/>
        <a:ext cx="8126493" cy="455912"/>
      </dsp:txXfrm>
    </dsp:sp>
    <dsp:sp modelId="{AF379935-DB03-48C7-97C1-4763E50667F3}">
      <dsp:nvSpPr>
        <dsp:cNvPr id="0" name=""/>
        <dsp:cNvSpPr/>
      </dsp:nvSpPr>
      <dsp:spPr>
        <a:xfrm>
          <a:off x="60979" y="2905420"/>
          <a:ext cx="569890" cy="569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0.73771</cdr:x>
      <cdr:y>0.10265</cdr:y>
    </cdr:from>
    <cdr:to>
      <cdr:x>0.83298</cdr:x>
      <cdr:y>0.24268</cdr:y>
    </cdr:to>
    <cdr:sp macro="" textlink="">
      <cdr:nvSpPr>
        <cdr:cNvPr id="2" name="Rectangle 9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80720" y="504056"/>
          <a:ext cx="837032" cy="687622"/>
        </a:xfrm>
        <a:prstGeom xmlns:a="http://schemas.openxmlformats.org/drawingml/2006/main" prst="rect">
          <a:avLst/>
        </a:prstGeom>
        <a:solidFill xmlns:a="http://schemas.openxmlformats.org/drawingml/2006/main">
          <a:srgbClr val="FF5050"/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 eaLnBrk="1" hangingPunct="1">
            <a:spcBef>
              <a:spcPct val="0"/>
            </a:spcBef>
            <a:buClrTx/>
            <a:buFontTx/>
            <a:buNone/>
          </a:pPr>
          <a:r>
            <a:rPr lang="ru-RU" altLang="ru-RU" sz="4800" b="1" dirty="0">
              <a:solidFill>
                <a:schemeClr val="bg1"/>
              </a:solidFill>
              <a:latin typeface="PragmaticaWINCTT"/>
            </a:rPr>
            <a:t>!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8A4F0-CC93-46E8-89DB-853A4558DE8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5CF84-E238-4975-8D48-1B416B6B3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6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2450"/>
            <a:ext cx="5486727" cy="41158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990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 smtClean="0"/>
          </a:p>
        </p:txBody>
      </p:sp>
      <p:sp>
        <p:nvSpPr>
          <p:cNvPr id="942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1D40EF6-7A80-4DB7-ADFC-A2ACA84DD13C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652640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ADE5890-5E5B-439A-83FF-9C41D2BF802F}" type="slidenum">
              <a:rPr lang="ru-RU" altLang="ru-RU" smtClean="0">
                <a:latin typeface="Arial" pitchFamily="34" charset="0"/>
              </a:rPr>
              <a:pPr/>
              <a:t>4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44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70904-4A6F-4305-AEEC-B4847580500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9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3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07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42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4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40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4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5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89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8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78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5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2031-E1D7-4806-9EE2-EA745BBD3C2C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13326-2FCD-4EB3-B987-0EA9401F2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15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rorector-prid@syktsu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 descr="фон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113"/>
            <a:ext cx="9347624" cy="699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4131" y="3624383"/>
            <a:ext cx="7321164" cy="16170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+mn-ea"/>
                <a:cs typeface="+mn-cs"/>
              </a:rPr>
              <a:t>К вопросу о кадровом обеспечении процессов развития  и проектов возрождения Республики Коми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200721"/>
            <a:ext cx="6738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Республиканский  форум «Развитие системы профессионального образования в Республике Коми»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9952" y="472514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6229541"/>
            <a:ext cx="2681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Сыктывкар, 13 </a:t>
            </a:r>
            <a:r>
              <a:rPr lang="ru-RU" dirty="0"/>
              <a:t>мая 2016г.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12151" y="5866744"/>
            <a:ext cx="534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/>
              <a:t>И.о</a:t>
            </a:r>
            <a:r>
              <a:rPr lang="ru-RU" dirty="0" smtClean="0"/>
              <a:t> ректора СГУ им. Питирима Сорокина</a:t>
            </a:r>
          </a:p>
          <a:p>
            <a:pPr algn="r"/>
            <a:r>
              <a:rPr lang="ru-RU" dirty="0" smtClean="0"/>
              <a:t>к.э.н., доцент Н.А. </a:t>
            </a:r>
            <a:r>
              <a:rPr lang="ru-RU" dirty="0" err="1" smtClean="0"/>
              <a:t>Михальченкова</a:t>
            </a:r>
            <a:endParaRPr lang="ru-RU" dirty="0"/>
          </a:p>
        </p:txBody>
      </p:sp>
      <p:pic>
        <p:nvPicPr>
          <p:cNvPr id="9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49" y="901111"/>
            <a:ext cx="5044112" cy="305176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95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6" descr="фон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47" y="79375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565235" y="2821555"/>
            <a:ext cx="8277225" cy="3181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5781" y="332656"/>
            <a:ext cx="8256588" cy="563562"/>
          </a:xfrm>
          <a:extLst>
            <a:ext uri="{909E8E84-426E-40DD-AFC4-6F175D3DCCD1}">
              <a14:hiddenFill xmlns:a14="http://schemas.microsoft.com/office/drawing/2010/main">
                <a:solidFill>
                  <a:srgbClr val="E1EBF7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Факторы и ограничения социально-экономического развития</a:t>
            </a:r>
            <a:endParaRPr lang="en-US" sz="24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0" name="PubPieSlice"/>
          <p:cNvSpPr>
            <a:spLocks noEditPoints="1" noChangeArrowheads="1"/>
          </p:cNvSpPr>
          <p:nvPr/>
        </p:nvSpPr>
        <p:spPr bwMode="auto">
          <a:xfrm>
            <a:off x="429714" y="2299158"/>
            <a:ext cx="8223250" cy="28781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599" y="10750"/>
                </a:moveTo>
                <a:cubicBezTo>
                  <a:pt x="21572" y="4805"/>
                  <a:pt x="1674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21599" y="10750"/>
                </a:lnTo>
                <a:close/>
              </a:path>
            </a:pathLst>
          </a:custGeom>
          <a:solidFill>
            <a:srgbClr val="E1EBF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1" name="PubPieSlice"/>
          <p:cNvSpPr>
            <a:spLocks noEditPoints="1" noChangeArrowheads="1"/>
          </p:cNvSpPr>
          <p:nvPr/>
        </p:nvSpPr>
        <p:spPr bwMode="auto">
          <a:xfrm rot="-5525485">
            <a:off x="2890837" y="457201"/>
            <a:ext cx="2733675" cy="75247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597" y="11033"/>
                </a:moveTo>
                <a:cubicBezTo>
                  <a:pt x="21599" y="10955"/>
                  <a:pt x="21600" y="10877"/>
                  <a:pt x="21600" y="10800"/>
                </a:cubicBezTo>
                <a:cubicBezTo>
                  <a:pt x="21600" y="7955"/>
                  <a:pt x="20477" y="5224"/>
                  <a:pt x="18476" y="3202"/>
                </a:cubicBezTo>
                <a:lnTo>
                  <a:pt x="10800" y="10800"/>
                </a:lnTo>
                <a:lnTo>
                  <a:pt x="21597" y="11033"/>
                </a:lnTo>
                <a:close/>
              </a:path>
            </a:pathLst>
          </a:custGeom>
          <a:solidFill>
            <a:srgbClr val="E1EBF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2" name="PubPieSlice"/>
          <p:cNvSpPr>
            <a:spLocks noEditPoints="1" noChangeArrowheads="1"/>
          </p:cNvSpPr>
          <p:nvPr/>
        </p:nvSpPr>
        <p:spPr bwMode="auto">
          <a:xfrm rot="10577608">
            <a:off x="635000" y="3084513"/>
            <a:ext cx="8213725" cy="24241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599" y="10691"/>
                </a:moveTo>
                <a:cubicBezTo>
                  <a:pt x="21571" y="7884"/>
                  <a:pt x="20451" y="5198"/>
                  <a:pt x="18476" y="3202"/>
                </a:cubicBezTo>
                <a:lnTo>
                  <a:pt x="10800" y="10800"/>
                </a:lnTo>
                <a:lnTo>
                  <a:pt x="21599" y="10691"/>
                </a:lnTo>
                <a:close/>
              </a:path>
            </a:pathLst>
          </a:custGeom>
          <a:solidFill>
            <a:srgbClr val="E1EBF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PubPieSlice"/>
          <p:cNvSpPr>
            <a:spLocks noEditPoints="1" noChangeArrowheads="1"/>
          </p:cNvSpPr>
          <p:nvPr/>
        </p:nvSpPr>
        <p:spPr bwMode="auto">
          <a:xfrm rot="5400000">
            <a:off x="3425031" y="308769"/>
            <a:ext cx="2917825" cy="78882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599" y="10691"/>
                </a:moveTo>
                <a:cubicBezTo>
                  <a:pt x="21571" y="7884"/>
                  <a:pt x="20451" y="5198"/>
                  <a:pt x="18476" y="3202"/>
                </a:cubicBezTo>
                <a:lnTo>
                  <a:pt x="10800" y="10800"/>
                </a:lnTo>
                <a:lnTo>
                  <a:pt x="21599" y="10691"/>
                </a:lnTo>
                <a:close/>
              </a:path>
            </a:pathLst>
          </a:custGeom>
          <a:solidFill>
            <a:srgbClr val="E1EBF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4" name="PubPieSlice"/>
          <p:cNvSpPr>
            <a:spLocks noEditPoints="1" noChangeArrowheads="1"/>
          </p:cNvSpPr>
          <p:nvPr/>
        </p:nvSpPr>
        <p:spPr bwMode="auto">
          <a:xfrm>
            <a:off x="544513" y="2882900"/>
            <a:ext cx="8220075" cy="28003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599" y="10691"/>
                </a:moveTo>
                <a:cubicBezTo>
                  <a:pt x="21571" y="7884"/>
                  <a:pt x="20451" y="5198"/>
                  <a:pt x="18476" y="3202"/>
                </a:cubicBezTo>
                <a:lnTo>
                  <a:pt x="10800" y="10800"/>
                </a:lnTo>
                <a:lnTo>
                  <a:pt x="21599" y="10691"/>
                </a:lnTo>
                <a:close/>
              </a:path>
            </a:pathLst>
          </a:custGeom>
          <a:solidFill>
            <a:srgbClr val="E1EBF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5" name="Text Box 45"/>
          <p:cNvSpPr txBox="1">
            <a:spLocks noChangeArrowheads="1"/>
          </p:cNvSpPr>
          <p:nvPr/>
        </p:nvSpPr>
        <p:spPr bwMode="auto">
          <a:xfrm>
            <a:off x="6207125" y="3502025"/>
            <a:ext cx="2597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BF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Региональные агенты планирования кадровой потребности(бизнес и др.)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9466" name="Text Box 46"/>
          <p:cNvSpPr txBox="1">
            <a:spLocks noChangeArrowheads="1"/>
          </p:cNvSpPr>
          <p:nvPr/>
        </p:nvSpPr>
        <p:spPr bwMode="auto">
          <a:xfrm>
            <a:off x="2464259" y="5139445"/>
            <a:ext cx="27860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Демографические условия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9467" name="Text Box 47"/>
          <p:cNvSpPr txBox="1">
            <a:spLocks noChangeArrowheads="1"/>
          </p:cNvSpPr>
          <p:nvPr/>
        </p:nvSpPr>
        <p:spPr bwMode="auto">
          <a:xfrm>
            <a:off x="6251189" y="4230860"/>
            <a:ext cx="246221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BF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Потребности в кадровых ресурсах муниципальной экономики и органов МС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9468" name="Text Box 49"/>
          <p:cNvSpPr txBox="1">
            <a:spLocks noChangeArrowheads="1"/>
          </p:cNvSpPr>
          <p:nvPr/>
        </p:nvSpPr>
        <p:spPr bwMode="auto">
          <a:xfrm>
            <a:off x="4632325" y="4838700"/>
            <a:ext cx="25558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BF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Обеспечение </a:t>
            </a:r>
            <a:endParaRPr lang="ru-RU" sz="1400" b="1" dirty="0">
              <a:solidFill>
                <a:schemeClr val="tx2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кадрами региональной экономики 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9469" name="Text Box 68"/>
          <p:cNvSpPr txBox="1">
            <a:spLocks noChangeArrowheads="1"/>
          </p:cNvSpPr>
          <p:nvPr/>
        </p:nvSpPr>
        <p:spPr bwMode="auto">
          <a:xfrm>
            <a:off x="4214813" y="3048000"/>
            <a:ext cx="2363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BF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Научно-технологические парки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9470" name="Text Box 46"/>
          <p:cNvSpPr txBox="1">
            <a:spLocks noChangeArrowheads="1"/>
          </p:cNvSpPr>
          <p:nvPr/>
        </p:nvSpPr>
        <p:spPr bwMode="auto">
          <a:xfrm>
            <a:off x="1970088" y="3041650"/>
            <a:ext cx="26622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BF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/>
            <a:r>
              <a:rPr lang="ru-RU" sz="1600" b="1" dirty="0">
                <a:solidFill>
                  <a:schemeClr val="tx2"/>
                </a:solidFill>
              </a:rPr>
              <a:t> Включенность 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РОИВ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9471" name="Text Box 46"/>
          <p:cNvSpPr txBox="1">
            <a:spLocks noChangeArrowheads="1"/>
          </p:cNvSpPr>
          <p:nvPr/>
        </p:nvSpPr>
        <p:spPr bwMode="auto">
          <a:xfrm>
            <a:off x="533400" y="3594100"/>
            <a:ext cx="2519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BF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Интеллектуальный капитал региона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9472" name="Oval 21"/>
          <p:cNvSpPr>
            <a:spLocks noChangeArrowheads="1"/>
          </p:cNvSpPr>
          <p:nvPr/>
        </p:nvSpPr>
        <p:spPr bwMode="auto">
          <a:xfrm>
            <a:off x="3133725" y="3708400"/>
            <a:ext cx="3324225" cy="952500"/>
          </a:xfrm>
          <a:prstGeom prst="ellipse">
            <a:avLst/>
          </a:prstGeom>
          <a:solidFill>
            <a:srgbClr val="E1EBF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3" name="Text Box 47"/>
          <p:cNvSpPr txBox="1">
            <a:spLocks noChangeArrowheads="1"/>
          </p:cNvSpPr>
          <p:nvPr/>
        </p:nvSpPr>
        <p:spPr bwMode="auto">
          <a:xfrm>
            <a:off x="709613" y="4586288"/>
            <a:ext cx="24622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BF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Прогноз трудовых ресурсов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9474" name="Text Box 68"/>
          <p:cNvSpPr txBox="1">
            <a:spLocks noChangeArrowheads="1"/>
          </p:cNvSpPr>
          <p:nvPr/>
        </p:nvSpPr>
        <p:spPr bwMode="auto">
          <a:xfrm>
            <a:off x="3300413" y="3859213"/>
            <a:ext cx="30400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BF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Устойчивость развития 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9475" name="AutoShape 29"/>
          <p:cNvSpPr>
            <a:spLocks noChangeArrowheads="1"/>
          </p:cNvSpPr>
          <p:nvPr/>
        </p:nvSpPr>
        <p:spPr bwMode="auto">
          <a:xfrm flipV="1">
            <a:off x="707940" y="1185862"/>
            <a:ext cx="8210550" cy="2146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059 w 21600"/>
              <a:gd name="T13" fmla="*/ 5059 h 21600"/>
              <a:gd name="T14" fmla="*/ 16541 w 21600"/>
              <a:gd name="T15" fmla="*/ 165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517" y="21600"/>
                </a:lnTo>
                <a:lnTo>
                  <a:pt x="1508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34117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6" name="Oval 30"/>
          <p:cNvSpPr>
            <a:spLocks noChangeArrowheads="1"/>
          </p:cNvSpPr>
          <p:nvPr/>
        </p:nvSpPr>
        <p:spPr bwMode="auto">
          <a:xfrm>
            <a:off x="248240" y="2287969"/>
            <a:ext cx="8229600" cy="2705100"/>
          </a:xfrm>
          <a:prstGeom prst="ellipse">
            <a:avLst/>
          </a:prstGeom>
          <a:solidFill>
            <a:schemeClr val="bg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7" name="Oval 3"/>
          <p:cNvSpPr>
            <a:spLocks noChangeArrowheads="1"/>
          </p:cNvSpPr>
          <p:nvPr/>
        </p:nvSpPr>
        <p:spPr bwMode="auto">
          <a:xfrm>
            <a:off x="3221154" y="858896"/>
            <a:ext cx="3324225" cy="1057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8" name="Oval 25"/>
          <p:cNvSpPr>
            <a:spLocks noChangeArrowheads="1"/>
          </p:cNvSpPr>
          <p:nvPr/>
        </p:nvSpPr>
        <p:spPr bwMode="auto">
          <a:xfrm>
            <a:off x="3199594" y="710406"/>
            <a:ext cx="3324225" cy="10572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9" name="Oval 26"/>
          <p:cNvSpPr>
            <a:spLocks noChangeArrowheads="1"/>
          </p:cNvSpPr>
          <p:nvPr/>
        </p:nvSpPr>
        <p:spPr bwMode="auto">
          <a:xfrm>
            <a:off x="3194792" y="727297"/>
            <a:ext cx="3324225" cy="942975"/>
          </a:xfrm>
          <a:prstGeom prst="ellipse">
            <a:avLst/>
          </a:prstGeom>
          <a:solidFill>
            <a:srgbClr val="E1EBF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0" name="Text Box 27"/>
          <p:cNvSpPr txBox="1">
            <a:spLocks noChangeArrowheads="1"/>
          </p:cNvSpPr>
          <p:nvPr/>
        </p:nvSpPr>
        <p:spPr bwMode="auto">
          <a:xfrm>
            <a:off x="3375767" y="883302"/>
            <a:ext cx="31432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800" b="1" dirty="0" smtClean="0">
                <a:solidFill>
                  <a:schemeClr val="tx2"/>
                </a:solidFill>
              </a:rPr>
              <a:t>Трудовые ресурсы региона</a:t>
            </a:r>
            <a:endParaRPr lang="ru-RU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962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6" descr="фон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79375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7701" name="Rectangle 5"/>
          <p:cNvSpPr>
            <a:spLocks noChangeArrowheads="1"/>
          </p:cNvSpPr>
          <p:nvPr/>
        </p:nvSpPr>
        <p:spPr bwMode="auto">
          <a:xfrm>
            <a:off x="580102" y="243889"/>
            <a:ext cx="764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0" rIns="91432" bIns="0"/>
          <a:lstStyle>
            <a:lvl1pPr algn="l">
              <a:defRPr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1pPr>
            <a:lvl2pPr algn="l">
              <a:defRPr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2pPr>
            <a:lvl3pPr algn="l">
              <a:defRPr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3pPr>
            <a:lvl4pPr algn="l">
              <a:defRPr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4pPr>
            <a:lvl5pPr algn="l">
              <a:defRPr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>
                <a:solidFill>
                  <a:schemeClr val="tx1"/>
                </a:solidFill>
                <a:effectLst/>
              </a:rPr>
              <a:t>Распространенные проблемы внедрения систем стратегического планирования</a:t>
            </a:r>
            <a:endParaRPr lang="en-US" alt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884237" y="960438"/>
            <a:ext cx="5618163" cy="1338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A50021"/>
              </a:buClr>
              <a:buSzPct val="130000"/>
              <a:buFont typeface="Wingdings" pitchFamily="2" charset="2"/>
              <a:buChar char="§"/>
            </a:pPr>
            <a:r>
              <a:rPr lang="ru-RU" altLang="ru-RU" dirty="0">
                <a:solidFill>
                  <a:schemeClr val="tx1"/>
                </a:solidFill>
                <a:latin typeface="Arial Narrow" pitchFamily="34" charset="0"/>
              </a:rPr>
              <a:t>Отсутствие конкретики в стратегиях развития </a:t>
            </a:r>
            <a:r>
              <a:rPr lang="ru-RU" altLang="ru-RU" dirty="0" smtClean="0">
                <a:solidFill>
                  <a:schemeClr val="tx1"/>
                </a:solidFill>
                <a:latin typeface="Arial Narrow" pitchFamily="34" charset="0"/>
              </a:rPr>
              <a:t>регионов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A50021"/>
              </a:buClr>
              <a:buSzPct val="130000"/>
              <a:buFont typeface="Wingdings" pitchFamily="2" charset="2"/>
              <a:buChar char="§"/>
            </a:pPr>
            <a:r>
              <a:rPr lang="ru-RU" altLang="ru-RU" dirty="0" smtClean="0">
                <a:solidFill>
                  <a:schemeClr val="tx1"/>
                </a:solidFill>
                <a:latin typeface="Arial Narrow" pitchFamily="34" charset="0"/>
              </a:rPr>
              <a:t>Отсутствие механизма реализации стратегии и организации взаимодействия РОИВ и бизнеса</a:t>
            </a:r>
            <a:endParaRPr lang="ru-RU" altLang="ru-RU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A50021"/>
              </a:buClr>
              <a:buSzPct val="130000"/>
              <a:buFont typeface="Wingdings" pitchFamily="2" charset="2"/>
              <a:buChar char="§"/>
            </a:pPr>
            <a:r>
              <a:rPr lang="ru-RU" altLang="ru-RU" dirty="0" smtClean="0">
                <a:solidFill>
                  <a:schemeClr val="tx1"/>
                </a:solidFill>
                <a:latin typeface="Arial Narrow" pitchFamily="34" charset="0"/>
              </a:rPr>
              <a:t>Недостаточно внимания </a:t>
            </a:r>
            <a:r>
              <a:rPr lang="ru-RU" altLang="ru-RU" dirty="0">
                <a:solidFill>
                  <a:schemeClr val="tx1"/>
                </a:solidFill>
                <a:latin typeface="Arial Narrow" pitchFamily="34" charset="0"/>
              </a:rPr>
              <a:t>развитию коммерческого сектора, мало внимания государственному и муниципальному сектору</a:t>
            </a:r>
          </a:p>
        </p:txBody>
      </p:sp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964405" y="3844925"/>
            <a:ext cx="5457825" cy="163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9999"/>
              </a:buClr>
              <a:buFont typeface="Wingdings" pitchFamily="2" charset="2"/>
              <a:buChar char="§"/>
            </a:pPr>
            <a:r>
              <a:rPr lang="ru-RU" altLang="ru-RU" sz="1600" dirty="0">
                <a:solidFill>
                  <a:schemeClr val="tx1"/>
                </a:solidFill>
                <a:latin typeface="Arial Narrow" pitchFamily="34" charset="0"/>
              </a:rPr>
              <a:t> Несоответствие целей и задач среднесрочным приоритетам развития </a:t>
            </a:r>
            <a:r>
              <a:rPr lang="ru-RU" altLang="ru-RU" sz="1600" dirty="0" smtClean="0">
                <a:solidFill>
                  <a:schemeClr val="tx1"/>
                </a:solidFill>
                <a:latin typeface="Arial Narrow" pitchFamily="34" charset="0"/>
              </a:rPr>
              <a:t>региона</a:t>
            </a:r>
            <a:endParaRPr lang="ru-RU" altLang="ru-RU" sz="16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009999"/>
              </a:buClr>
              <a:buFont typeface="Wingdings" pitchFamily="2" charset="2"/>
              <a:buChar char="§"/>
            </a:pPr>
            <a:r>
              <a:rPr lang="ru-RU" altLang="ru-RU" sz="1600" dirty="0">
                <a:solidFill>
                  <a:schemeClr val="tx1"/>
                </a:solidFill>
                <a:latin typeface="Arial Narrow" pitchFamily="34" charset="0"/>
              </a:rPr>
              <a:t>Несоответствие целей и задач полномочиям </a:t>
            </a:r>
            <a:r>
              <a:rPr lang="ru-RU" altLang="ru-RU" sz="1600" dirty="0" smtClean="0">
                <a:solidFill>
                  <a:schemeClr val="tx1"/>
                </a:solidFill>
                <a:latin typeface="Arial Narrow" pitchFamily="34" charset="0"/>
              </a:rPr>
              <a:t>ОИВ</a:t>
            </a:r>
          </a:p>
          <a:p>
            <a:pPr eaLnBrk="1" hangingPunct="1">
              <a:spcBef>
                <a:spcPct val="0"/>
              </a:spcBef>
              <a:buClr>
                <a:srgbClr val="009999"/>
              </a:buClr>
              <a:buFont typeface="Wingdings" pitchFamily="2" charset="2"/>
              <a:buChar char="§"/>
            </a:pPr>
            <a:r>
              <a:rPr lang="ru-RU" altLang="ru-RU" sz="1600" dirty="0" smtClean="0">
                <a:solidFill>
                  <a:schemeClr val="tx1"/>
                </a:solidFill>
                <a:latin typeface="Arial Narrow" pitchFamily="34" charset="0"/>
              </a:rPr>
              <a:t>Отсутствие прогноза развития отраслей экономики региона</a:t>
            </a:r>
            <a:endParaRPr lang="ru-RU" altLang="ru-RU" sz="16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009999"/>
              </a:buClr>
              <a:buFont typeface="Wingdings" pitchFamily="2" charset="2"/>
              <a:buChar char="§"/>
            </a:pPr>
            <a:r>
              <a:rPr lang="ru-RU" altLang="ru-RU" sz="1600" dirty="0">
                <a:solidFill>
                  <a:schemeClr val="tx1"/>
                </a:solidFill>
                <a:latin typeface="Arial Narrow" pitchFamily="34" charset="0"/>
              </a:rPr>
              <a:t>Непродуманность логических связей целей, задач, мероприятий, показателей деятельности</a:t>
            </a:r>
          </a:p>
        </p:txBody>
      </p:sp>
      <p:sp>
        <p:nvSpPr>
          <p:cNvPr id="45062" name="Text Box 9"/>
          <p:cNvSpPr txBox="1">
            <a:spLocks noChangeArrowheads="1"/>
          </p:cNvSpPr>
          <p:nvPr/>
        </p:nvSpPr>
        <p:spPr bwMode="auto">
          <a:xfrm>
            <a:off x="185740" y="889001"/>
            <a:ext cx="443182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lIns="91432" tIns="45716" rIns="91432" bIns="45716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ru-RU" altLang="ru-RU" sz="2800" b="1" dirty="0">
                <a:solidFill>
                  <a:srgbClr val="A50021"/>
                </a:solidFill>
                <a:latin typeface="Arial Narrow" panose="020B0606020202030204" pitchFamily="34" charset="0"/>
              </a:rPr>
              <a:t>стратегии</a:t>
            </a:r>
          </a:p>
        </p:txBody>
      </p:sp>
      <p:sp>
        <p:nvSpPr>
          <p:cNvPr id="47110" name="Text Box 10"/>
          <p:cNvSpPr txBox="1">
            <a:spLocks noChangeArrowheads="1"/>
          </p:cNvSpPr>
          <p:nvPr/>
        </p:nvSpPr>
        <p:spPr bwMode="auto">
          <a:xfrm>
            <a:off x="7072312" y="863484"/>
            <a:ext cx="1843088" cy="2585315"/>
          </a:xfrm>
          <a:prstGeom prst="rect">
            <a:avLst/>
          </a:prstGeom>
          <a:solidFill>
            <a:srgbClr val="FFFF99"/>
          </a:solidFill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dirty="0">
                <a:solidFill>
                  <a:srgbClr val="A50021"/>
                </a:solidFill>
                <a:latin typeface="Arial Narrow" pitchFamily="34" charset="0"/>
              </a:rPr>
              <a:t>Трудности в постановке </a:t>
            </a:r>
            <a:r>
              <a:rPr lang="ru-RU" altLang="ru-RU" dirty="0" smtClean="0">
                <a:solidFill>
                  <a:srgbClr val="A50021"/>
                </a:solidFill>
                <a:latin typeface="Arial Narrow" pitchFamily="34" charset="0"/>
              </a:rPr>
              <a:t>стратегических целей и задач</a:t>
            </a:r>
            <a:r>
              <a:rPr lang="ru-RU" altLang="ru-RU" dirty="0">
                <a:solidFill>
                  <a:srgbClr val="A50021"/>
                </a:solidFill>
                <a:latin typeface="Arial Narrow" pitchFamily="34" charset="0"/>
              </a:rPr>
              <a:t>, </a:t>
            </a:r>
            <a:r>
              <a:rPr lang="ru-RU" altLang="ru-RU" dirty="0" smtClean="0">
                <a:solidFill>
                  <a:srgbClr val="A50021"/>
                </a:solidFill>
                <a:latin typeface="Arial Narrow" pitchFamily="34" charset="0"/>
              </a:rPr>
              <a:t>выделения приоритетов развития, показателей </a:t>
            </a:r>
            <a:r>
              <a:rPr lang="ru-RU" altLang="ru-RU" dirty="0">
                <a:solidFill>
                  <a:srgbClr val="A50021"/>
                </a:solidFill>
                <a:latin typeface="Arial Narrow" pitchFamily="34" charset="0"/>
              </a:rPr>
              <a:t>для ОИВ</a:t>
            </a:r>
          </a:p>
        </p:txBody>
      </p:sp>
      <p:sp>
        <p:nvSpPr>
          <p:cNvPr id="47111" name="Line 11"/>
          <p:cNvSpPr>
            <a:spLocks noChangeShapeType="1"/>
          </p:cNvSpPr>
          <p:nvPr/>
        </p:nvSpPr>
        <p:spPr bwMode="auto">
          <a:xfrm flipV="1">
            <a:off x="673100" y="1103313"/>
            <a:ext cx="247650" cy="14287"/>
          </a:xfrm>
          <a:prstGeom prst="line">
            <a:avLst/>
          </a:prstGeom>
          <a:noFill/>
          <a:ln w="28575">
            <a:solidFill>
              <a:srgbClr val="A5002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/>
          <a:lstStyle/>
          <a:p>
            <a:endParaRPr lang="ru-RU"/>
          </a:p>
        </p:txBody>
      </p:sp>
      <p:sp>
        <p:nvSpPr>
          <p:cNvPr id="47112" name="Line 12"/>
          <p:cNvSpPr>
            <a:spLocks noChangeShapeType="1"/>
          </p:cNvSpPr>
          <p:nvPr/>
        </p:nvSpPr>
        <p:spPr bwMode="auto">
          <a:xfrm flipV="1">
            <a:off x="687388" y="1930400"/>
            <a:ext cx="247650" cy="14288"/>
          </a:xfrm>
          <a:prstGeom prst="line">
            <a:avLst/>
          </a:prstGeom>
          <a:noFill/>
          <a:ln w="28575">
            <a:solidFill>
              <a:srgbClr val="A5002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/>
          <a:lstStyle/>
          <a:p>
            <a:endParaRPr lang="ru-RU"/>
          </a:p>
        </p:txBody>
      </p:sp>
      <p:sp>
        <p:nvSpPr>
          <p:cNvPr id="47113" name="AutoShape 13"/>
          <p:cNvSpPr>
            <a:spLocks noChangeArrowheads="1"/>
          </p:cNvSpPr>
          <p:nvPr/>
        </p:nvSpPr>
        <p:spPr bwMode="auto">
          <a:xfrm>
            <a:off x="6502400" y="1089025"/>
            <a:ext cx="363538" cy="1755775"/>
          </a:xfrm>
          <a:prstGeom prst="rightArrowCallout">
            <a:avLst>
              <a:gd name="adj1" fmla="val 35060"/>
              <a:gd name="adj2" fmla="val 86733"/>
              <a:gd name="adj3" fmla="val 33190"/>
              <a:gd name="adj4" fmla="val 30968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7710" name="Text Box 14"/>
          <p:cNvSpPr txBox="1">
            <a:spLocks noChangeArrowheads="1"/>
          </p:cNvSpPr>
          <p:nvPr/>
        </p:nvSpPr>
        <p:spPr bwMode="auto">
          <a:xfrm>
            <a:off x="185738" y="3643315"/>
            <a:ext cx="443182" cy="203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lIns="91432" tIns="45716" rIns="91432" bIns="45716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ru-RU" altLang="ru-RU" sz="2800" dirty="0">
                <a:solidFill>
                  <a:srgbClr val="009999"/>
                </a:solidFill>
                <a:latin typeface="Arial Narrow" pitchFamily="34" charset="0"/>
              </a:rPr>
              <a:t>доклады</a:t>
            </a:r>
          </a:p>
        </p:txBody>
      </p:sp>
      <p:sp>
        <p:nvSpPr>
          <p:cNvPr id="47115" name="Line 15"/>
          <p:cNvSpPr>
            <a:spLocks noChangeShapeType="1"/>
          </p:cNvSpPr>
          <p:nvPr/>
        </p:nvSpPr>
        <p:spPr bwMode="auto">
          <a:xfrm flipV="1">
            <a:off x="914899" y="5327981"/>
            <a:ext cx="247650" cy="14288"/>
          </a:xfrm>
          <a:prstGeom prst="line">
            <a:avLst/>
          </a:prstGeom>
          <a:noFill/>
          <a:ln w="28575">
            <a:solidFill>
              <a:srgbClr val="0099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/>
          <a:lstStyle/>
          <a:p>
            <a:endParaRPr lang="ru-RU"/>
          </a:p>
        </p:txBody>
      </p:sp>
      <p:sp>
        <p:nvSpPr>
          <p:cNvPr id="47116" name="Line 16"/>
          <p:cNvSpPr>
            <a:spLocks noChangeShapeType="1"/>
          </p:cNvSpPr>
          <p:nvPr/>
        </p:nvSpPr>
        <p:spPr bwMode="auto">
          <a:xfrm flipV="1">
            <a:off x="937017" y="4509120"/>
            <a:ext cx="247650" cy="14288"/>
          </a:xfrm>
          <a:prstGeom prst="line">
            <a:avLst/>
          </a:prstGeom>
          <a:noFill/>
          <a:ln w="28575">
            <a:solidFill>
              <a:srgbClr val="0099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/>
          <a:lstStyle/>
          <a:p>
            <a:endParaRPr lang="ru-RU"/>
          </a:p>
        </p:txBody>
      </p:sp>
      <p:sp>
        <p:nvSpPr>
          <p:cNvPr id="47117" name="Line 17"/>
          <p:cNvSpPr>
            <a:spLocks noChangeShapeType="1"/>
          </p:cNvSpPr>
          <p:nvPr/>
        </p:nvSpPr>
        <p:spPr bwMode="auto">
          <a:xfrm flipV="1">
            <a:off x="866300" y="6021288"/>
            <a:ext cx="247650" cy="14288"/>
          </a:xfrm>
          <a:prstGeom prst="line">
            <a:avLst/>
          </a:prstGeom>
          <a:noFill/>
          <a:ln w="28575">
            <a:solidFill>
              <a:srgbClr val="0099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/>
          <a:lstStyle/>
          <a:p>
            <a:endParaRPr lang="ru-RU"/>
          </a:p>
        </p:txBody>
      </p:sp>
      <p:sp>
        <p:nvSpPr>
          <p:cNvPr id="797714" name="Text Box 18"/>
          <p:cNvSpPr txBox="1">
            <a:spLocks noChangeArrowheads="1"/>
          </p:cNvSpPr>
          <p:nvPr/>
        </p:nvSpPr>
        <p:spPr bwMode="auto">
          <a:xfrm>
            <a:off x="449293" y="3716336"/>
            <a:ext cx="406249" cy="215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lIns="91432" tIns="45716" rIns="91432" bIns="45716">
            <a:spAutoFit/>
          </a:bodyPr>
          <a:lstStyle/>
          <a:p>
            <a:pPr algn="ctr"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ru-RU" altLang="ru-RU" sz="2400" dirty="0">
                <a:solidFill>
                  <a:srgbClr val="009999"/>
                </a:solidFill>
                <a:latin typeface="Arial Narrow" pitchFamily="34" charset="0"/>
              </a:rPr>
              <a:t>программы</a:t>
            </a:r>
          </a:p>
        </p:txBody>
      </p:sp>
      <p:sp>
        <p:nvSpPr>
          <p:cNvPr id="47119" name="AutoShape 19"/>
          <p:cNvSpPr>
            <a:spLocks noChangeArrowheads="1"/>
          </p:cNvSpPr>
          <p:nvPr/>
        </p:nvSpPr>
        <p:spPr bwMode="auto">
          <a:xfrm>
            <a:off x="6492875" y="3860800"/>
            <a:ext cx="363538" cy="2538413"/>
          </a:xfrm>
          <a:prstGeom prst="rightArrowCallout">
            <a:avLst>
              <a:gd name="adj1" fmla="val 50688"/>
              <a:gd name="adj2" fmla="val 125395"/>
              <a:gd name="adj3" fmla="val 33190"/>
              <a:gd name="adj4" fmla="val 30968"/>
            </a:avLst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120" name="Text Box 20"/>
          <p:cNvSpPr txBox="1">
            <a:spLocks noChangeArrowheads="1"/>
          </p:cNvSpPr>
          <p:nvPr/>
        </p:nvSpPr>
        <p:spPr bwMode="auto">
          <a:xfrm>
            <a:off x="6865938" y="4391025"/>
            <a:ext cx="2071687" cy="1477962"/>
          </a:xfrm>
          <a:prstGeom prst="rect">
            <a:avLst/>
          </a:prstGeom>
          <a:solidFill>
            <a:srgbClr val="FFFF99"/>
          </a:solidFill>
          <a:ln w="9525">
            <a:solidFill>
              <a:srgbClr val="0099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dirty="0">
                <a:solidFill>
                  <a:srgbClr val="009999"/>
                </a:solidFill>
                <a:latin typeface="Arial Narrow" pitchFamily="34" charset="0"/>
              </a:rPr>
              <a:t>Трудности в реализации поставленных целей, достижении показателей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72" y="2426879"/>
            <a:ext cx="626914" cy="340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324072" y="2597205"/>
            <a:ext cx="5068768" cy="86607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Отсутствие прогноза потребностей в кадрах для отраслей региональной экономики, баланса трудовых ресурсов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3009242" y="2224769"/>
            <a:ext cx="1368152" cy="372436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759186" y="3448799"/>
            <a:ext cx="1944216" cy="35718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Group 63"/>
          <p:cNvGrpSpPr>
            <a:grpSpLocks/>
          </p:cNvGrpSpPr>
          <p:nvPr/>
        </p:nvGrpSpPr>
        <p:grpSpPr bwMode="auto">
          <a:xfrm>
            <a:off x="149322" y="2856764"/>
            <a:ext cx="1174750" cy="1324494"/>
            <a:chOff x="2208" y="1392"/>
            <a:chExt cx="1132" cy="1055"/>
          </a:xfrm>
        </p:grpSpPr>
        <p:sp>
          <p:nvSpPr>
            <p:cNvPr id="24" name="Freeform 64"/>
            <p:cNvSpPr>
              <a:spLocks/>
            </p:cNvSpPr>
            <p:nvPr/>
          </p:nvSpPr>
          <p:spPr bwMode="gray">
            <a:xfrm>
              <a:off x="2332" y="2158"/>
              <a:ext cx="467" cy="232"/>
            </a:xfrm>
            <a:custGeom>
              <a:avLst/>
              <a:gdLst>
                <a:gd name="T0" fmla="*/ 0 w 335"/>
                <a:gd name="T1" fmla="*/ 166 h 173"/>
                <a:gd name="T2" fmla="*/ 58 w 335"/>
                <a:gd name="T3" fmla="*/ 173 h 173"/>
                <a:gd name="T4" fmla="*/ 297 w 335"/>
                <a:gd name="T5" fmla="*/ 32 h 173"/>
                <a:gd name="T6" fmla="*/ 289 w 335"/>
                <a:gd name="T7" fmla="*/ 8 h 173"/>
                <a:gd name="T8" fmla="*/ 223 w 335"/>
                <a:gd name="T9" fmla="*/ 26 h 173"/>
                <a:gd name="T10" fmla="*/ 0 w 335"/>
                <a:gd name="T11" fmla="*/ 166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5"/>
                <a:gd name="T19" fmla="*/ 0 h 173"/>
                <a:gd name="T20" fmla="*/ 335 w 335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25" name="Freeform 65"/>
            <p:cNvSpPr>
              <a:spLocks/>
            </p:cNvSpPr>
            <p:nvPr/>
          </p:nvSpPr>
          <p:spPr bwMode="gray">
            <a:xfrm>
              <a:off x="2208" y="1553"/>
              <a:ext cx="312" cy="837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4"/>
                <a:gd name="T73" fmla="*/ 0 h 569"/>
                <a:gd name="T74" fmla="*/ 224 w 224"/>
                <a:gd name="T75" fmla="*/ 569 h 56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TopRight">
                <a:rot lat="0" lon="899999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26" name="Freeform 66"/>
            <p:cNvSpPr>
              <a:spLocks/>
            </p:cNvSpPr>
            <p:nvPr/>
          </p:nvSpPr>
          <p:spPr bwMode="gray">
            <a:xfrm>
              <a:off x="2630" y="2172"/>
              <a:ext cx="578" cy="275"/>
            </a:xfrm>
            <a:custGeom>
              <a:avLst/>
              <a:gdLst>
                <a:gd name="T0" fmla="*/ 0 w 367"/>
                <a:gd name="T1" fmla="*/ 158 h 170"/>
                <a:gd name="T2" fmla="*/ 80 w 367"/>
                <a:gd name="T3" fmla="*/ 170 h 170"/>
                <a:gd name="T4" fmla="*/ 332 w 367"/>
                <a:gd name="T5" fmla="*/ 37 h 170"/>
                <a:gd name="T6" fmla="*/ 292 w 367"/>
                <a:gd name="T7" fmla="*/ 1 h 170"/>
                <a:gd name="T8" fmla="*/ 230 w 367"/>
                <a:gd name="T9" fmla="*/ 29 h 170"/>
                <a:gd name="T10" fmla="*/ 0 w 367"/>
                <a:gd name="T11" fmla="*/ 158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7"/>
                <a:gd name="T19" fmla="*/ 0 h 170"/>
                <a:gd name="T20" fmla="*/ 367 w 367"/>
                <a:gd name="T21" fmla="*/ 170 h 1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7" h="170">
                  <a:moveTo>
                    <a:pt x="0" y="158"/>
                  </a:moveTo>
                  <a:lnTo>
                    <a:pt x="80" y="170"/>
                  </a:lnTo>
                  <a:lnTo>
                    <a:pt x="332" y="37"/>
                  </a:lnTo>
                  <a:cubicBezTo>
                    <a:pt x="367" y="9"/>
                    <a:pt x="309" y="2"/>
                    <a:pt x="292" y="1"/>
                  </a:cubicBezTo>
                  <a:cubicBezTo>
                    <a:pt x="280" y="0"/>
                    <a:pt x="279" y="3"/>
                    <a:pt x="230" y="29"/>
                  </a:cubicBezTo>
                  <a:lnTo>
                    <a:pt x="0" y="15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27" name="Freeform 67"/>
            <p:cNvSpPr>
              <a:spLocks/>
            </p:cNvSpPr>
            <p:nvPr/>
          </p:nvSpPr>
          <p:spPr bwMode="gray">
            <a:xfrm>
              <a:off x="3014" y="2205"/>
              <a:ext cx="326" cy="150"/>
            </a:xfrm>
            <a:custGeom>
              <a:avLst/>
              <a:gdLst>
                <a:gd name="T0" fmla="*/ 0 w 234"/>
                <a:gd name="T1" fmla="*/ 98 h 112"/>
                <a:gd name="T2" fmla="*/ 61 w 234"/>
                <a:gd name="T3" fmla="*/ 112 h 112"/>
                <a:gd name="T4" fmla="*/ 218 w 234"/>
                <a:gd name="T5" fmla="*/ 32 h 112"/>
                <a:gd name="T6" fmla="*/ 157 w 234"/>
                <a:gd name="T7" fmla="*/ 11 h 112"/>
                <a:gd name="T8" fmla="*/ 0 w 234"/>
                <a:gd name="T9" fmla="*/ 98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112"/>
                <a:gd name="T17" fmla="*/ 234 w 234"/>
                <a:gd name="T18" fmla="*/ 112 h 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112">
                  <a:moveTo>
                    <a:pt x="0" y="98"/>
                  </a:moveTo>
                  <a:lnTo>
                    <a:pt x="61" y="112"/>
                  </a:lnTo>
                  <a:lnTo>
                    <a:pt x="218" y="32"/>
                  </a:lnTo>
                  <a:cubicBezTo>
                    <a:pt x="234" y="15"/>
                    <a:pt x="193" y="0"/>
                    <a:pt x="157" y="11"/>
                  </a:cubicBezTo>
                  <a:lnTo>
                    <a:pt x="0" y="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28" name="Freeform 68"/>
            <p:cNvSpPr>
              <a:spLocks/>
            </p:cNvSpPr>
            <p:nvPr/>
          </p:nvSpPr>
          <p:spPr bwMode="gray">
            <a:xfrm>
              <a:off x="2899" y="1513"/>
              <a:ext cx="313" cy="837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4"/>
                <a:gd name="T73" fmla="*/ 0 h 569"/>
                <a:gd name="T74" fmla="*/ 224 w 224"/>
                <a:gd name="T75" fmla="*/ 569 h 56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TopRight">
                <a:rot lat="0" lon="899999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29" name="Freeform 69"/>
            <p:cNvSpPr>
              <a:spLocks/>
            </p:cNvSpPr>
            <p:nvPr/>
          </p:nvSpPr>
          <p:spPr bwMode="gray">
            <a:xfrm>
              <a:off x="2473" y="1392"/>
              <a:ext cx="393" cy="1054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4"/>
                <a:gd name="T73" fmla="*/ 0 h 569"/>
                <a:gd name="T74" fmla="*/ 224 w 224"/>
                <a:gd name="T75" fmla="*/ 569 h 56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TopRight">
                <a:rot lat="0" lon="899999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605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6" descr="фон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5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50076"/>
            <a:ext cx="8101012" cy="6524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latin typeface="Arial Narrow" pitchFamily="34" charset="0"/>
                <a:ea typeface="+mn-ea"/>
                <a:cs typeface="+mn-cs"/>
              </a:rPr>
              <a:t>Университеты в системе</a:t>
            </a:r>
            <a:br>
              <a:rPr lang="ru-RU" sz="2000" b="1" dirty="0">
                <a:latin typeface="Arial Narrow" pitchFamily="34" charset="0"/>
                <a:ea typeface="+mn-ea"/>
                <a:cs typeface="+mn-cs"/>
              </a:rPr>
            </a:br>
            <a:r>
              <a:rPr lang="ru-RU" sz="2000" b="1" dirty="0">
                <a:latin typeface="Arial Narrow" pitchFamily="34" charset="0"/>
                <a:ea typeface="+mn-ea"/>
                <a:cs typeface="+mn-cs"/>
              </a:rPr>
              <a:t>социально-экономического развития России и региона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470793" y="4900613"/>
            <a:ext cx="3959225" cy="19573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оординационные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Администраций МО по целевому приёму</a:t>
            </a:r>
          </a:p>
        </p:txBody>
      </p:sp>
      <p:sp>
        <p:nvSpPr>
          <p:cNvPr id="552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435100" y="5566096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1363" indent="-284163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1413" indent="-227013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598613" indent="-227013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5813" indent="-227013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3013" indent="-227013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0213" indent="-227013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7413" indent="-227013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4613" indent="-227013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85B792-5D35-46ED-91F5-6FF9171A8671}" type="slidenum">
              <a:rPr lang="ru-RU" altLang="ru-RU" sz="1400" smtClean="0">
                <a:solidFill>
                  <a:schemeClr val="tx1"/>
                </a:solidFill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195" name="Объект 2"/>
          <p:cNvSpPr>
            <a:spLocks/>
          </p:cNvSpPr>
          <p:nvPr/>
        </p:nvSpPr>
        <p:spPr bwMode="auto">
          <a:xfrm>
            <a:off x="470544" y="1286933"/>
            <a:ext cx="7959725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marL="285750" indent="-285750" eaLnBrk="1" hangingPunct="1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Arial" charset="0"/>
              </a:rPr>
              <a:t>Нечеткость главной стратегической цели: «истинные» потребности конкретного региона часто не до конца осознаны </a:t>
            </a:r>
            <a:r>
              <a:rPr lang="ru-RU" sz="1600" dirty="0" smtClean="0">
                <a:latin typeface="Arial" charset="0"/>
              </a:rPr>
              <a:t>администрацией, отсутствует прогноз  кадровой потребностей региона, баланса трудовых ресурсов</a:t>
            </a:r>
            <a:endParaRPr lang="ru-RU" sz="1600" dirty="0">
              <a:latin typeface="Arial" charset="0"/>
            </a:endParaRPr>
          </a:p>
          <a:p>
            <a:pPr marL="285750" indent="-285750" eaLnBrk="1" hangingPunct="1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Arial" charset="0"/>
              </a:rPr>
              <a:t>Отсутствие явных приоритетов: «мы за все хорошее</a:t>
            </a:r>
            <a:r>
              <a:rPr lang="ru-RU" sz="1600" dirty="0" smtClean="0">
                <a:latin typeface="Arial" charset="0"/>
              </a:rPr>
              <a:t>».</a:t>
            </a:r>
            <a:endParaRPr lang="ru-RU" sz="1600" dirty="0">
              <a:latin typeface="Arial" charset="0"/>
            </a:endParaRPr>
          </a:p>
          <a:p>
            <a:pPr marL="285750" indent="-285750" eaLnBrk="1" hangingPunct="1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Arial" charset="0"/>
              </a:rPr>
              <a:t>Невозможность транслирования ключевых положений стратегий бизнесу, инвесторам, населению</a:t>
            </a:r>
            <a:r>
              <a:rPr lang="ru-RU" sz="1600" dirty="0" smtClean="0">
                <a:latin typeface="Arial" charset="0"/>
              </a:rPr>
              <a:t>.</a:t>
            </a:r>
            <a:endParaRPr lang="en-US" sz="1600" dirty="0">
              <a:latin typeface="Arial" charset="0"/>
            </a:endParaRPr>
          </a:p>
          <a:p>
            <a:pPr marL="285750" indent="-285750" eaLnBrk="1" hangingPunct="1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Arial" charset="0"/>
              </a:rPr>
              <a:t>Проблемы с адекватностью механизмов достижения целей, контролем результатов, обоснованностью сценариев и пр</a:t>
            </a:r>
            <a:r>
              <a:rPr lang="ru-RU" sz="1600" dirty="0" smtClean="0">
                <a:latin typeface="Arial" charset="0"/>
              </a:rPr>
              <a:t>.</a:t>
            </a:r>
            <a:endParaRPr lang="ru-RU" sz="1600" dirty="0">
              <a:latin typeface="Arial" charset="0"/>
            </a:endParaRPr>
          </a:p>
          <a:p>
            <a:pPr marL="285750" indent="-285750" eaLnBrk="1" hangingPunct="1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Arial" charset="0"/>
              </a:rPr>
              <a:t>Большинство Стратегий не учитывают кризисных и посткризисных тенденций развития </a:t>
            </a:r>
            <a:r>
              <a:rPr lang="ru-RU" sz="1600" dirty="0" smtClean="0">
                <a:latin typeface="Arial" charset="0"/>
              </a:rPr>
              <a:t>регионов и перспективной подготовки кадров.</a:t>
            </a:r>
          </a:p>
          <a:p>
            <a:pPr marL="285750" indent="-285750" eaLnBrk="1" hangingPunct="1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endParaRPr lang="ru-RU" sz="1600" dirty="0">
              <a:latin typeface="Arial" charset="0"/>
            </a:endParaRPr>
          </a:p>
          <a:p>
            <a:pPr marL="342900" indent="-342900" eaLnBrk="1" hangingPunct="1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endParaRPr lang="ru-RU" sz="2000" dirty="0">
              <a:latin typeface="Arial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715450" y="3645024"/>
            <a:ext cx="3528392" cy="644963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06289" y="3502025"/>
            <a:ext cx="2088232" cy="11552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Университет как опорный каркас экономики региона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5576" y="3645024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327121" y="4494585"/>
            <a:ext cx="2305050" cy="13668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Республики Коми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8087" y="5244566"/>
            <a:ext cx="2072544" cy="797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прием (договор)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30018" y="4900613"/>
            <a:ext cx="2432448" cy="14398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обучение (договор)</a:t>
            </a:r>
          </a:p>
        </p:txBody>
      </p:sp>
    </p:spTree>
    <p:extLst>
      <p:ext uri="{BB962C8B-B14F-4D97-AF65-F5344CB8AC3E}">
        <p14:creationId xmlns:p14="http://schemas.microsoft.com/office/powerpoint/2010/main" val="16225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фон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" y="1270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04667" cy="883567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 Narrow" pitchFamily="34" charset="0"/>
                <a:ea typeface="+mn-ea"/>
                <a:cs typeface="+mn-cs"/>
              </a:rPr>
              <a:t>Разделы, получившие наименьшее представление инвесторов на порталах субъектов РФ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774050412"/>
              </p:ext>
            </p:extLst>
          </p:nvPr>
        </p:nvGraphicFramePr>
        <p:xfrm>
          <a:off x="107504" y="1772816"/>
          <a:ext cx="8784975" cy="491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05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6" descr="фон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" y="277813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0" name="AutoShape 22"/>
          <p:cNvSpPr>
            <a:spLocks noChangeArrowheads="1"/>
          </p:cNvSpPr>
          <p:nvPr/>
        </p:nvSpPr>
        <p:spPr bwMode="gray">
          <a:xfrm>
            <a:off x="447039" y="1308511"/>
            <a:ext cx="8339893" cy="1025525"/>
          </a:xfrm>
          <a:prstGeom prst="flowChartAlternateProcess">
            <a:avLst/>
          </a:prstGeom>
          <a:gradFill rotWithShape="1">
            <a:gsLst>
              <a:gs pos="0">
                <a:srgbClr val="FFFFFF">
                  <a:gamma/>
                  <a:shade val="89020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9020"/>
                  <a:invGamma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miter lim="800000"/>
            <a:headEnd/>
            <a:tailEnd/>
          </a:ln>
          <a:effectLst>
            <a:outerShdw dist="81320" dir="3080412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30723" name="Rectangle 23"/>
          <p:cNvSpPr>
            <a:spLocks noChangeArrowheads="1"/>
          </p:cNvSpPr>
          <p:nvPr/>
        </p:nvSpPr>
        <p:spPr bwMode="black">
          <a:xfrm>
            <a:off x="511967" y="1291368"/>
            <a:ext cx="8120063" cy="100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ru-RU" altLang="ru-RU" b="1" dirty="0" smtClean="0">
                <a:solidFill>
                  <a:srgbClr val="000000"/>
                </a:solidFill>
                <a:latin typeface="Calibri" pitchFamily="34" charset="0"/>
              </a:rPr>
              <a:t>Формирование консолидированного «заказа» и модели развития </a:t>
            </a:r>
            <a:r>
              <a:rPr lang="ru-RU" altLang="ru-RU" b="1" dirty="0">
                <a:solidFill>
                  <a:srgbClr val="000000"/>
                </a:solidFill>
                <a:latin typeface="Calibri" pitchFamily="34" charset="0"/>
              </a:rPr>
              <a:t>трудовых </a:t>
            </a:r>
            <a:r>
              <a:rPr lang="ru-RU" altLang="ru-RU" b="1" dirty="0" smtClean="0">
                <a:solidFill>
                  <a:srgbClr val="000000"/>
                </a:solidFill>
                <a:latin typeface="Calibri" pitchFamily="34" charset="0"/>
              </a:rPr>
              <a:t>ресурсов исходя </a:t>
            </a:r>
            <a:r>
              <a:rPr lang="ru-RU" altLang="ru-RU" b="1" dirty="0">
                <a:solidFill>
                  <a:srgbClr val="000000"/>
                </a:solidFill>
                <a:latin typeface="Calibri" pitchFamily="34" charset="0"/>
              </a:rPr>
              <a:t>из задач обеспечения экономического </a:t>
            </a:r>
            <a:r>
              <a:rPr lang="ru-RU" altLang="ru-RU" b="1" dirty="0" smtClean="0">
                <a:solidFill>
                  <a:srgbClr val="000000"/>
                </a:solidFill>
                <a:latin typeface="Calibri" pitchFamily="34" charset="0"/>
              </a:rPr>
              <a:t>роста </a:t>
            </a:r>
            <a:r>
              <a:rPr lang="ru-RU" altLang="ru-RU" b="1" dirty="0">
                <a:solidFill>
                  <a:srgbClr val="000000"/>
                </a:solidFill>
                <a:latin typeface="Calibri" pitchFamily="34" charset="0"/>
              </a:rPr>
              <a:t>и </a:t>
            </a:r>
            <a:r>
              <a:rPr lang="ru-RU" altLang="ru-RU" b="1" dirty="0" smtClean="0">
                <a:solidFill>
                  <a:srgbClr val="000000"/>
                </a:solidFill>
                <a:latin typeface="Calibri" pitchFamily="34" charset="0"/>
              </a:rPr>
              <a:t>национальной технологической инициативы</a:t>
            </a:r>
            <a:endParaRPr lang="ru-RU" alt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653" y="499268"/>
            <a:ext cx="8616950" cy="674687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000" b="1" dirty="0">
                <a:latin typeface="Arial Narrow" pitchFamily="34" charset="0"/>
                <a:ea typeface="+mn-ea"/>
                <a:cs typeface="+mn-cs"/>
              </a:rPr>
              <a:t>Кадровое обеспечение «Программы возрождения» </a:t>
            </a:r>
            <a:r>
              <a:rPr lang="ru-RU" altLang="ru-RU" sz="2000" b="1" dirty="0" smtClean="0">
                <a:latin typeface="Arial Narrow" pitchFamily="34" charset="0"/>
                <a:ea typeface="+mn-ea"/>
                <a:cs typeface="+mn-cs"/>
              </a:rPr>
              <a:t/>
            </a:r>
            <a:br>
              <a:rPr lang="ru-RU" altLang="ru-RU" sz="2000" b="1" dirty="0" smtClean="0">
                <a:latin typeface="Arial Narrow" pitchFamily="34" charset="0"/>
                <a:ea typeface="+mn-ea"/>
                <a:cs typeface="+mn-cs"/>
              </a:rPr>
            </a:br>
            <a:r>
              <a:rPr lang="ru-RU" altLang="ru-RU" sz="2000" b="1" dirty="0" smtClean="0">
                <a:latin typeface="Arial Narrow" pitchFamily="34" charset="0"/>
                <a:ea typeface="+mn-ea"/>
                <a:cs typeface="+mn-cs"/>
              </a:rPr>
              <a:t>и </a:t>
            </a:r>
            <a:r>
              <a:rPr lang="ru-RU" altLang="ru-RU" sz="2000" b="1" dirty="0">
                <a:latin typeface="Arial Narrow" pitchFamily="34" charset="0"/>
                <a:ea typeface="+mn-ea"/>
                <a:cs typeface="+mn-cs"/>
              </a:rPr>
              <a:t>Стратегии развития до 2025 года </a:t>
            </a:r>
            <a:endParaRPr lang="en-US" altLang="ru-RU" sz="2000" b="1" dirty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725" name="Прямоугольник 2"/>
          <p:cNvSpPr>
            <a:spLocks noChangeArrowheads="1"/>
          </p:cNvSpPr>
          <p:nvPr/>
        </p:nvSpPr>
        <p:spPr bwMode="auto">
          <a:xfrm>
            <a:off x="3665517" y="2221951"/>
            <a:ext cx="13843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ru-RU" sz="25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altLang="ru-RU" sz="2500" b="1" u="sng" dirty="0">
                <a:solidFill>
                  <a:srgbClr val="C00000"/>
                </a:solidFill>
                <a:latin typeface="Calibri" pitchFamily="34" charset="0"/>
              </a:rPr>
              <a:t>ЗАДАЧИ</a:t>
            </a:r>
            <a:endParaRPr lang="en-US" altLang="ru-RU" sz="25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0741" name="Picture 23" descr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543300"/>
            <a:ext cx="82550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3" name="Picture 25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68863"/>
            <a:ext cx="8255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7" name="Picture 2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51" y="6036242"/>
            <a:ext cx="825500" cy="17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1" name="Picture 25" descr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32" y="5640082"/>
            <a:ext cx="82391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33033657"/>
              </p:ext>
            </p:extLst>
          </p:nvPr>
        </p:nvGraphicFramePr>
        <p:xfrm>
          <a:off x="371475" y="2715665"/>
          <a:ext cx="8521005" cy="3646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81049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 descr="фон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2068198"/>
            <a:ext cx="8229600" cy="15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 algn="ctr">
              <a:spcBef>
                <a:spcPts val="1200"/>
              </a:spcBef>
              <a:buNone/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БЛАГОДАРЮ ЗА ВНИМАНИЕ!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5936" y="3911472"/>
            <a:ext cx="4826000" cy="26071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Михальченкова Наталья Алексеевна</a:t>
            </a:r>
          </a:p>
          <a:p>
            <a:pPr algn="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к.э.н., доцент,</a:t>
            </a:r>
          </a:p>
          <a:p>
            <a:pPr algn="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первый проректор,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</a:rPr>
              <a:t>и.о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. ректора</a:t>
            </a:r>
          </a:p>
          <a:p>
            <a:pPr algn="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ФГБОУ ВО «СГУ им. Питирима Сорокина»</a:t>
            </a:r>
          </a:p>
          <a:p>
            <a:pPr algn="r"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Тел. 8 (8212) 390-309</a:t>
            </a:r>
          </a:p>
          <a:p>
            <a:pPr algn="r"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E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-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mail: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charset="0"/>
                <a:hlinkClick r:id="rId3"/>
              </a:rPr>
              <a:t>prorector-prid@syktsu.ru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r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r"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974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478</Words>
  <Application>Microsoft Office PowerPoint</Application>
  <PresentationFormat>Экран (4:3)</PresentationFormat>
  <Paragraphs>72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 вопросу о кадровом обеспечении процессов развития  и проектов возрождения Республики Коми</vt:lpstr>
      <vt:lpstr>Факторы и ограничения социально-экономического развития</vt:lpstr>
      <vt:lpstr>Презентация PowerPoint</vt:lpstr>
      <vt:lpstr>Университеты в системе социально-экономического развития России и региона</vt:lpstr>
      <vt:lpstr>Разделы, получившие наименьшее представление инвесторов на порталах субъектов РФ</vt:lpstr>
      <vt:lpstr>Кадровое обеспечение «Программы возрождения»  и Стратегии развития до 2025 года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Большаков Сергей Николаевич</dc:creator>
  <cp:lastModifiedBy>Сигида Татьяна Сергеевна</cp:lastModifiedBy>
  <cp:revision>34</cp:revision>
  <dcterms:created xsi:type="dcterms:W3CDTF">2016-04-29T06:40:02Z</dcterms:created>
  <dcterms:modified xsi:type="dcterms:W3CDTF">2016-05-17T13:37:19Z</dcterms:modified>
</cp:coreProperties>
</file>